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8" r:id="rId2"/>
    <p:sldId id="256" r:id="rId3"/>
    <p:sldId id="257" r:id="rId4"/>
    <p:sldId id="259" r:id="rId5"/>
    <p:sldId id="260" r:id="rId6"/>
    <p:sldId id="261" r:id="rId7"/>
    <p:sldId id="262" r:id="rId8"/>
    <p:sldId id="264" r:id="rId9"/>
    <p:sldId id="263"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66"/>
  </p:normalViewPr>
  <p:slideViewPr>
    <p:cSldViewPr snapToGrid="0" snapToObjects="1">
      <p:cViewPr varScale="1">
        <p:scale>
          <a:sx n="88" d="100"/>
          <a:sy n="88" d="100"/>
        </p:scale>
        <p:origin x="184"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E55854-6D63-394F-8FEC-F8E894C5CF80}" type="datetimeFigureOut">
              <a:rPr lang="en-US" smtClean="0"/>
              <a:t>5/5/20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E80EE-E82B-E147-B1A9-9C635A10A09D}" type="slidenum">
              <a:rPr lang="en-US" smtClean="0"/>
              <a:t>‹#›</a:t>
            </a:fld>
            <a:endParaRPr lang="en-US"/>
          </a:p>
        </p:txBody>
      </p:sp>
    </p:spTree>
    <p:extLst>
      <p:ext uri="{BB962C8B-B14F-4D97-AF65-F5344CB8AC3E}">
        <p14:creationId xmlns:p14="http://schemas.microsoft.com/office/powerpoint/2010/main" val="2024991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freecodecamp.org/news/how-machines-make-sense-of-big-data-an-introduction-to-clustering-algorithms-4bd97d4fbab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https://www.freecodecamp.org/news/how-machines-make-sense-of-big-data-an-introduction-to-clustering-algorithms-4bd97d4fbaba/</a:t>
            </a:r>
            <a:endParaRPr lang="en-US" dirty="0"/>
          </a:p>
        </p:txBody>
      </p:sp>
      <p:sp>
        <p:nvSpPr>
          <p:cNvPr id="4" name="Slide Number Placeholder 3"/>
          <p:cNvSpPr>
            <a:spLocks noGrp="1"/>
          </p:cNvSpPr>
          <p:nvPr>
            <p:ph type="sldNum" sz="quarter" idx="5"/>
          </p:nvPr>
        </p:nvSpPr>
        <p:spPr/>
        <p:txBody>
          <a:bodyPr/>
          <a:lstStyle/>
          <a:p>
            <a:fld id="{CC5E80EE-E82B-E147-B1A9-9C635A10A09D}" type="slidenum">
              <a:rPr lang="en-US" smtClean="0"/>
              <a:t>4</a:t>
            </a:fld>
            <a:endParaRPr lang="en-US"/>
          </a:p>
        </p:txBody>
      </p:sp>
    </p:spTree>
    <p:extLst>
      <p:ext uri="{BB962C8B-B14F-4D97-AF65-F5344CB8AC3E}">
        <p14:creationId xmlns:p14="http://schemas.microsoft.com/office/powerpoint/2010/main" val="2552107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DDAF-08B5-3549-B745-C8DCE10C34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A79E5F-D9D7-3546-BB33-B27885EE4F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5520DB-6010-7B43-A776-751514AF803B}"/>
              </a:ext>
            </a:extLst>
          </p:cNvPr>
          <p:cNvSpPr>
            <a:spLocks noGrp="1"/>
          </p:cNvSpPr>
          <p:nvPr>
            <p:ph type="dt" sz="half" idx="10"/>
          </p:nvPr>
        </p:nvSpPr>
        <p:spPr/>
        <p:txBody>
          <a:bodyPr/>
          <a:lstStyle/>
          <a:p>
            <a:fld id="{85025406-479A-7D45-8EAD-6B34748194A7}" type="datetimeFigureOut">
              <a:rPr lang="en-US" smtClean="0"/>
              <a:t>5/5/20</a:t>
            </a:fld>
            <a:endParaRPr lang="en-US"/>
          </a:p>
        </p:txBody>
      </p:sp>
      <p:sp>
        <p:nvSpPr>
          <p:cNvPr id="5" name="Footer Placeholder 4">
            <a:extLst>
              <a:ext uri="{FF2B5EF4-FFF2-40B4-BE49-F238E27FC236}">
                <a16:creationId xmlns:a16="http://schemas.microsoft.com/office/drawing/2014/main" id="{9029784C-5AAB-CE41-AE3E-0227F30EAD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1318D-4F24-3B4A-9AD5-FCCA08AF7B65}"/>
              </a:ext>
            </a:extLst>
          </p:cNvPr>
          <p:cNvSpPr>
            <a:spLocks noGrp="1"/>
          </p:cNvSpPr>
          <p:nvPr>
            <p:ph type="sldNum" sz="quarter" idx="12"/>
          </p:nvPr>
        </p:nvSpPr>
        <p:spPr/>
        <p:txBody>
          <a:bodyPr/>
          <a:lstStyle/>
          <a:p>
            <a:fld id="{5E485252-1296-EB4F-A3B1-43972279BF77}" type="slidenum">
              <a:rPr lang="en-US" smtClean="0"/>
              <a:t>‹#›</a:t>
            </a:fld>
            <a:endParaRPr lang="en-US"/>
          </a:p>
        </p:txBody>
      </p:sp>
    </p:spTree>
    <p:extLst>
      <p:ext uri="{BB962C8B-B14F-4D97-AF65-F5344CB8AC3E}">
        <p14:creationId xmlns:p14="http://schemas.microsoft.com/office/powerpoint/2010/main" val="1485613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25EB0-E835-9743-8FB8-D5AA3E19E5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2D8E6-57C9-274D-985D-0596447AC96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57FCE-A71C-6D49-B9C3-B133E997173E}"/>
              </a:ext>
            </a:extLst>
          </p:cNvPr>
          <p:cNvSpPr>
            <a:spLocks noGrp="1"/>
          </p:cNvSpPr>
          <p:nvPr>
            <p:ph type="dt" sz="half" idx="10"/>
          </p:nvPr>
        </p:nvSpPr>
        <p:spPr/>
        <p:txBody>
          <a:bodyPr/>
          <a:lstStyle/>
          <a:p>
            <a:fld id="{85025406-479A-7D45-8EAD-6B34748194A7}" type="datetimeFigureOut">
              <a:rPr lang="en-US" smtClean="0"/>
              <a:t>5/5/20</a:t>
            </a:fld>
            <a:endParaRPr lang="en-US"/>
          </a:p>
        </p:txBody>
      </p:sp>
      <p:sp>
        <p:nvSpPr>
          <p:cNvPr id="5" name="Footer Placeholder 4">
            <a:extLst>
              <a:ext uri="{FF2B5EF4-FFF2-40B4-BE49-F238E27FC236}">
                <a16:creationId xmlns:a16="http://schemas.microsoft.com/office/drawing/2014/main" id="{C7FD6962-7B76-324D-9EA8-58888BE858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F0CCE8-B3C8-B847-AB3A-54CDC9F2B8FD}"/>
              </a:ext>
            </a:extLst>
          </p:cNvPr>
          <p:cNvSpPr>
            <a:spLocks noGrp="1"/>
          </p:cNvSpPr>
          <p:nvPr>
            <p:ph type="sldNum" sz="quarter" idx="12"/>
          </p:nvPr>
        </p:nvSpPr>
        <p:spPr/>
        <p:txBody>
          <a:bodyPr/>
          <a:lstStyle/>
          <a:p>
            <a:fld id="{5E485252-1296-EB4F-A3B1-43972279BF77}" type="slidenum">
              <a:rPr lang="en-US" smtClean="0"/>
              <a:t>‹#›</a:t>
            </a:fld>
            <a:endParaRPr lang="en-US"/>
          </a:p>
        </p:txBody>
      </p:sp>
    </p:spTree>
    <p:extLst>
      <p:ext uri="{BB962C8B-B14F-4D97-AF65-F5344CB8AC3E}">
        <p14:creationId xmlns:p14="http://schemas.microsoft.com/office/powerpoint/2010/main" val="990818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1B2429-CB3A-4D45-82B7-906637AFB6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5979C9-D816-4E4C-83FA-584F4ECE22E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043586-D8D3-3D41-BC53-1551EB6E2456}"/>
              </a:ext>
            </a:extLst>
          </p:cNvPr>
          <p:cNvSpPr>
            <a:spLocks noGrp="1"/>
          </p:cNvSpPr>
          <p:nvPr>
            <p:ph type="dt" sz="half" idx="10"/>
          </p:nvPr>
        </p:nvSpPr>
        <p:spPr/>
        <p:txBody>
          <a:bodyPr/>
          <a:lstStyle/>
          <a:p>
            <a:fld id="{85025406-479A-7D45-8EAD-6B34748194A7}" type="datetimeFigureOut">
              <a:rPr lang="en-US" smtClean="0"/>
              <a:t>5/5/20</a:t>
            </a:fld>
            <a:endParaRPr lang="en-US"/>
          </a:p>
        </p:txBody>
      </p:sp>
      <p:sp>
        <p:nvSpPr>
          <p:cNvPr id="5" name="Footer Placeholder 4">
            <a:extLst>
              <a:ext uri="{FF2B5EF4-FFF2-40B4-BE49-F238E27FC236}">
                <a16:creationId xmlns:a16="http://schemas.microsoft.com/office/drawing/2014/main" id="{0BB0DFD9-8450-AE49-BF14-01D53664F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F3FFD1-499A-234F-A81F-5E82391753C9}"/>
              </a:ext>
            </a:extLst>
          </p:cNvPr>
          <p:cNvSpPr>
            <a:spLocks noGrp="1"/>
          </p:cNvSpPr>
          <p:nvPr>
            <p:ph type="sldNum" sz="quarter" idx="12"/>
          </p:nvPr>
        </p:nvSpPr>
        <p:spPr/>
        <p:txBody>
          <a:bodyPr/>
          <a:lstStyle/>
          <a:p>
            <a:fld id="{5E485252-1296-EB4F-A3B1-43972279BF77}" type="slidenum">
              <a:rPr lang="en-US" smtClean="0"/>
              <a:t>‹#›</a:t>
            </a:fld>
            <a:endParaRPr lang="en-US"/>
          </a:p>
        </p:txBody>
      </p:sp>
    </p:spTree>
    <p:extLst>
      <p:ext uri="{BB962C8B-B14F-4D97-AF65-F5344CB8AC3E}">
        <p14:creationId xmlns:p14="http://schemas.microsoft.com/office/powerpoint/2010/main" val="2835274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0C9AA-07F0-3940-8C46-F34D95EAE9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7B04C1-2C8B-B04C-BBF1-711D7751F46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F8E4FE-DF67-A34B-B732-540A624BEDE3}"/>
              </a:ext>
            </a:extLst>
          </p:cNvPr>
          <p:cNvSpPr>
            <a:spLocks noGrp="1"/>
          </p:cNvSpPr>
          <p:nvPr>
            <p:ph type="dt" sz="half" idx="10"/>
          </p:nvPr>
        </p:nvSpPr>
        <p:spPr/>
        <p:txBody>
          <a:bodyPr/>
          <a:lstStyle/>
          <a:p>
            <a:fld id="{85025406-479A-7D45-8EAD-6B34748194A7}" type="datetimeFigureOut">
              <a:rPr lang="en-US" smtClean="0"/>
              <a:t>5/5/20</a:t>
            </a:fld>
            <a:endParaRPr lang="en-US"/>
          </a:p>
        </p:txBody>
      </p:sp>
      <p:sp>
        <p:nvSpPr>
          <p:cNvPr id="5" name="Footer Placeholder 4">
            <a:extLst>
              <a:ext uri="{FF2B5EF4-FFF2-40B4-BE49-F238E27FC236}">
                <a16:creationId xmlns:a16="http://schemas.microsoft.com/office/drawing/2014/main" id="{A7CD0588-CDB0-BA4C-9408-8B515A4492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281357-600F-FA41-AAAC-0011BAE684E1}"/>
              </a:ext>
            </a:extLst>
          </p:cNvPr>
          <p:cNvSpPr>
            <a:spLocks noGrp="1"/>
          </p:cNvSpPr>
          <p:nvPr>
            <p:ph type="sldNum" sz="quarter" idx="12"/>
          </p:nvPr>
        </p:nvSpPr>
        <p:spPr/>
        <p:txBody>
          <a:bodyPr/>
          <a:lstStyle/>
          <a:p>
            <a:fld id="{5E485252-1296-EB4F-A3B1-43972279BF77}" type="slidenum">
              <a:rPr lang="en-US" smtClean="0"/>
              <a:t>‹#›</a:t>
            </a:fld>
            <a:endParaRPr lang="en-US"/>
          </a:p>
        </p:txBody>
      </p:sp>
    </p:spTree>
    <p:extLst>
      <p:ext uri="{BB962C8B-B14F-4D97-AF65-F5344CB8AC3E}">
        <p14:creationId xmlns:p14="http://schemas.microsoft.com/office/powerpoint/2010/main" val="520873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DABA1-771B-F346-A330-09395B6AA2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E2302F-1990-E047-BCEF-AE31ACE746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3146A1-96C2-9047-8564-775F7D7176D6}"/>
              </a:ext>
            </a:extLst>
          </p:cNvPr>
          <p:cNvSpPr>
            <a:spLocks noGrp="1"/>
          </p:cNvSpPr>
          <p:nvPr>
            <p:ph type="dt" sz="half" idx="10"/>
          </p:nvPr>
        </p:nvSpPr>
        <p:spPr/>
        <p:txBody>
          <a:bodyPr/>
          <a:lstStyle/>
          <a:p>
            <a:fld id="{85025406-479A-7D45-8EAD-6B34748194A7}" type="datetimeFigureOut">
              <a:rPr lang="en-US" smtClean="0"/>
              <a:t>5/5/20</a:t>
            </a:fld>
            <a:endParaRPr lang="en-US"/>
          </a:p>
        </p:txBody>
      </p:sp>
      <p:sp>
        <p:nvSpPr>
          <p:cNvPr id="5" name="Footer Placeholder 4">
            <a:extLst>
              <a:ext uri="{FF2B5EF4-FFF2-40B4-BE49-F238E27FC236}">
                <a16:creationId xmlns:a16="http://schemas.microsoft.com/office/drawing/2014/main" id="{111FBE39-AD0B-B041-B088-7B6BE33E59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4CB7BD-1E96-1D45-8F2D-89ABA8558963}"/>
              </a:ext>
            </a:extLst>
          </p:cNvPr>
          <p:cNvSpPr>
            <a:spLocks noGrp="1"/>
          </p:cNvSpPr>
          <p:nvPr>
            <p:ph type="sldNum" sz="quarter" idx="12"/>
          </p:nvPr>
        </p:nvSpPr>
        <p:spPr/>
        <p:txBody>
          <a:bodyPr/>
          <a:lstStyle/>
          <a:p>
            <a:fld id="{5E485252-1296-EB4F-A3B1-43972279BF77}" type="slidenum">
              <a:rPr lang="en-US" smtClean="0"/>
              <a:t>‹#›</a:t>
            </a:fld>
            <a:endParaRPr lang="en-US"/>
          </a:p>
        </p:txBody>
      </p:sp>
    </p:spTree>
    <p:extLst>
      <p:ext uri="{BB962C8B-B14F-4D97-AF65-F5344CB8AC3E}">
        <p14:creationId xmlns:p14="http://schemas.microsoft.com/office/powerpoint/2010/main" val="288642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8431-D104-4849-BA29-ACCD6D10CE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A48381-887E-904C-8423-7511AD75C9D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5AEA85-0BC4-5548-BA0A-58480E4FB6D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E7C338-65CB-4D44-8F6A-230CEC566C57}"/>
              </a:ext>
            </a:extLst>
          </p:cNvPr>
          <p:cNvSpPr>
            <a:spLocks noGrp="1"/>
          </p:cNvSpPr>
          <p:nvPr>
            <p:ph type="dt" sz="half" idx="10"/>
          </p:nvPr>
        </p:nvSpPr>
        <p:spPr/>
        <p:txBody>
          <a:bodyPr/>
          <a:lstStyle/>
          <a:p>
            <a:fld id="{85025406-479A-7D45-8EAD-6B34748194A7}" type="datetimeFigureOut">
              <a:rPr lang="en-US" smtClean="0"/>
              <a:t>5/5/20</a:t>
            </a:fld>
            <a:endParaRPr lang="en-US"/>
          </a:p>
        </p:txBody>
      </p:sp>
      <p:sp>
        <p:nvSpPr>
          <p:cNvPr id="6" name="Footer Placeholder 5">
            <a:extLst>
              <a:ext uri="{FF2B5EF4-FFF2-40B4-BE49-F238E27FC236}">
                <a16:creationId xmlns:a16="http://schemas.microsoft.com/office/drawing/2014/main" id="{6E7B3D6F-B635-D34C-8025-AA92386FEE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4AD63-0970-EC4A-8B03-DCEC4C36FA25}"/>
              </a:ext>
            </a:extLst>
          </p:cNvPr>
          <p:cNvSpPr>
            <a:spLocks noGrp="1"/>
          </p:cNvSpPr>
          <p:nvPr>
            <p:ph type="sldNum" sz="quarter" idx="12"/>
          </p:nvPr>
        </p:nvSpPr>
        <p:spPr/>
        <p:txBody>
          <a:bodyPr/>
          <a:lstStyle/>
          <a:p>
            <a:fld id="{5E485252-1296-EB4F-A3B1-43972279BF77}" type="slidenum">
              <a:rPr lang="en-US" smtClean="0"/>
              <a:t>‹#›</a:t>
            </a:fld>
            <a:endParaRPr lang="en-US"/>
          </a:p>
        </p:txBody>
      </p:sp>
    </p:spTree>
    <p:extLst>
      <p:ext uri="{BB962C8B-B14F-4D97-AF65-F5344CB8AC3E}">
        <p14:creationId xmlns:p14="http://schemas.microsoft.com/office/powerpoint/2010/main" val="1137946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EB2DB-2296-8C41-9C45-046B8C374C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264CF2-27FD-414D-BA28-5DD22EC427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E5EF1D9-D254-CA4A-8874-A01E06F5717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DB4411-CB3C-AF41-B431-39489FA9BB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9392A4C-FBEF-9B4B-9373-03FE21D3467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02BBA3-5B4B-1A49-B052-BA20636B9AD6}"/>
              </a:ext>
            </a:extLst>
          </p:cNvPr>
          <p:cNvSpPr>
            <a:spLocks noGrp="1"/>
          </p:cNvSpPr>
          <p:nvPr>
            <p:ph type="dt" sz="half" idx="10"/>
          </p:nvPr>
        </p:nvSpPr>
        <p:spPr/>
        <p:txBody>
          <a:bodyPr/>
          <a:lstStyle/>
          <a:p>
            <a:fld id="{85025406-479A-7D45-8EAD-6B34748194A7}" type="datetimeFigureOut">
              <a:rPr lang="en-US" smtClean="0"/>
              <a:t>5/5/20</a:t>
            </a:fld>
            <a:endParaRPr lang="en-US"/>
          </a:p>
        </p:txBody>
      </p:sp>
      <p:sp>
        <p:nvSpPr>
          <p:cNvPr id="8" name="Footer Placeholder 7">
            <a:extLst>
              <a:ext uri="{FF2B5EF4-FFF2-40B4-BE49-F238E27FC236}">
                <a16:creationId xmlns:a16="http://schemas.microsoft.com/office/drawing/2014/main" id="{0086F82E-4F34-C241-86B0-84DDA54C3F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A72075-3852-B646-89CC-C099B8EA4BC4}"/>
              </a:ext>
            </a:extLst>
          </p:cNvPr>
          <p:cNvSpPr>
            <a:spLocks noGrp="1"/>
          </p:cNvSpPr>
          <p:nvPr>
            <p:ph type="sldNum" sz="quarter" idx="12"/>
          </p:nvPr>
        </p:nvSpPr>
        <p:spPr/>
        <p:txBody>
          <a:bodyPr/>
          <a:lstStyle/>
          <a:p>
            <a:fld id="{5E485252-1296-EB4F-A3B1-43972279BF77}" type="slidenum">
              <a:rPr lang="en-US" smtClean="0"/>
              <a:t>‹#›</a:t>
            </a:fld>
            <a:endParaRPr lang="en-US"/>
          </a:p>
        </p:txBody>
      </p:sp>
    </p:spTree>
    <p:extLst>
      <p:ext uri="{BB962C8B-B14F-4D97-AF65-F5344CB8AC3E}">
        <p14:creationId xmlns:p14="http://schemas.microsoft.com/office/powerpoint/2010/main" val="477130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BAC0E-2586-CC4C-B177-47148E5D3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C5D173-2CBE-D040-9036-9DFDFC836E20}"/>
              </a:ext>
            </a:extLst>
          </p:cNvPr>
          <p:cNvSpPr>
            <a:spLocks noGrp="1"/>
          </p:cNvSpPr>
          <p:nvPr>
            <p:ph type="dt" sz="half" idx="10"/>
          </p:nvPr>
        </p:nvSpPr>
        <p:spPr/>
        <p:txBody>
          <a:bodyPr/>
          <a:lstStyle/>
          <a:p>
            <a:fld id="{85025406-479A-7D45-8EAD-6B34748194A7}" type="datetimeFigureOut">
              <a:rPr lang="en-US" smtClean="0"/>
              <a:t>5/5/20</a:t>
            </a:fld>
            <a:endParaRPr lang="en-US"/>
          </a:p>
        </p:txBody>
      </p:sp>
      <p:sp>
        <p:nvSpPr>
          <p:cNvPr id="4" name="Footer Placeholder 3">
            <a:extLst>
              <a:ext uri="{FF2B5EF4-FFF2-40B4-BE49-F238E27FC236}">
                <a16:creationId xmlns:a16="http://schemas.microsoft.com/office/drawing/2014/main" id="{36A0F87C-8FB8-1042-8159-D22A262F88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301CAE-8CB4-6E48-9566-A71152B3D5A1}"/>
              </a:ext>
            </a:extLst>
          </p:cNvPr>
          <p:cNvSpPr>
            <a:spLocks noGrp="1"/>
          </p:cNvSpPr>
          <p:nvPr>
            <p:ph type="sldNum" sz="quarter" idx="12"/>
          </p:nvPr>
        </p:nvSpPr>
        <p:spPr/>
        <p:txBody>
          <a:bodyPr/>
          <a:lstStyle/>
          <a:p>
            <a:fld id="{5E485252-1296-EB4F-A3B1-43972279BF77}" type="slidenum">
              <a:rPr lang="en-US" smtClean="0"/>
              <a:t>‹#›</a:t>
            </a:fld>
            <a:endParaRPr lang="en-US"/>
          </a:p>
        </p:txBody>
      </p:sp>
    </p:spTree>
    <p:extLst>
      <p:ext uri="{BB962C8B-B14F-4D97-AF65-F5344CB8AC3E}">
        <p14:creationId xmlns:p14="http://schemas.microsoft.com/office/powerpoint/2010/main" val="3021574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48FFE7-F731-B343-A7F0-B63BC91D096F}"/>
              </a:ext>
            </a:extLst>
          </p:cNvPr>
          <p:cNvSpPr>
            <a:spLocks noGrp="1"/>
          </p:cNvSpPr>
          <p:nvPr>
            <p:ph type="dt" sz="half" idx="10"/>
          </p:nvPr>
        </p:nvSpPr>
        <p:spPr/>
        <p:txBody>
          <a:bodyPr/>
          <a:lstStyle/>
          <a:p>
            <a:fld id="{85025406-479A-7D45-8EAD-6B34748194A7}" type="datetimeFigureOut">
              <a:rPr lang="en-US" smtClean="0"/>
              <a:t>5/5/20</a:t>
            </a:fld>
            <a:endParaRPr lang="en-US"/>
          </a:p>
        </p:txBody>
      </p:sp>
      <p:sp>
        <p:nvSpPr>
          <p:cNvPr id="3" name="Footer Placeholder 2">
            <a:extLst>
              <a:ext uri="{FF2B5EF4-FFF2-40B4-BE49-F238E27FC236}">
                <a16:creationId xmlns:a16="http://schemas.microsoft.com/office/drawing/2014/main" id="{CD83573F-A951-494B-A81A-B3884CA969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CFD3EC-5551-394B-9D99-0320633E9B0B}"/>
              </a:ext>
            </a:extLst>
          </p:cNvPr>
          <p:cNvSpPr>
            <a:spLocks noGrp="1"/>
          </p:cNvSpPr>
          <p:nvPr>
            <p:ph type="sldNum" sz="quarter" idx="12"/>
          </p:nvPr>
        </p:nvSpPr>
        <p:spPr/>
        <p:txBody>
          <a:bodyPr/>
          <a:lstStyle/>
          <a:p>
            <a:fld id="{5E485252-1296-EB4F-A3B1-43972279BF77}" type="slidenum">
              <a:rPr lang="en-US" smtClean="0"/>
              <a:t>‹#›</a:t>
            </a:fld>
            <a:endParaRPr lang="en-US"/>
          </a:p>
        </p:txBody>
      </p:sp>
    </p:spTree>
    <p:extLst>
      <p:ext uri="{BB962C8B-B14F-4D97-AF65-F5344CB8AC3E}">
        <p14:creationId xmlns:p14="http://schemas.microsoft.com/office/powerpoint/2010/main" val="3838242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2E8D-5F72-5944-90C6-B0DE372505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F9C4CD-35C0-8C4E-A4C1-EDDB657706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9ED5EF-42B6-9B4F-A7C0-7160312AF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CA1B0F-BAB6-3D4A-9D11-C8AC3DB9D422}"/>
              </a:ext>
            </a:extLst>
          </p:cNvPr>
          <p:cNvSpPr>
            <a:spLocks noGrp="1"/>
          </p:cNvSpPr>
          <p:nvPr>
            <p:ph type="dt" sz="half" idx="10"/>
          </p:nvPr>
        </p:nvSpPr>
        <p:spPr/>
        <p:txBody>
          <a:bodyPr/>
          <a:lstStyle/>
          <a:p>
            <a:fld id="{85025406-479A-7D45-8EAD-6B34748194A7}" type="datetimeFigureOut">
              <a:rPr lang="en-US" smtClean="0"/>
              <a:t>5/5/20</a:t>
            </a:fld>
            <a:endParaRPr lang="en-US"/>
          </a:p>
        </p:txBody>
      </p:sp>
      <p:sp>
        <p:nvSpPr>
          <p:cNvPr id="6" name="Footer Placeholder 5">
            <a:extLst>
              <a:ext uri="{FF2B5EF4-FFF2-40B4-BE49-F238E27FC236}">
                <a16:creationId xmlns:a16="http://schemas.microsoft.com/office/drawing/2014/main" id="{D0F3662F-B82A-804E-AACD-7105E31479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632B2-81F2-AF44-9696-F5B2A5EA5450}"/>
              </a:ext>
            </a:extLst>
          </p:cNvPr>
          <p:cNvSpPr>
            <a:spLocks noGrp="1"/>
          </p:cNvSpPr>
          <p:nvPr>
            <p:ph type="sldNum" sz="quarter" idx="12"/>
          </p:nvPr>
        </p:nvSpPr>
        <p:spPr/>
        <p:txBody>
          <a:bodyPr/>
          <a:lstStyle/>
          <a:p>
            <a:fld id="{5E485252-1296-EB4F-A3B1-43972279BF77}" type="slidenum">
              <a:rPr lang="en-US" smtClean="0"/>
              <a:t>‹#›</a:t>
            </a:fld>
            <a:endParaRPr lang="en-US"/>
          </a:p>
        </p:txBody>
      </p:sp>
    </p:spTree>
    <p:extLst>
      <p:ext uri="{BB962C8B-B14F-4D97-AF65-F5344CB8AC3E}">
        <p14:creationId xmlns:p14="http://schemas.microsoft.com/office/powerpoint/2010/main" val="3270907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1E24-925B-604F-AD89-FA086D42DE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803A0D-8F9A-2246-A2D1-1EC7BA0BFE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E297C5-B9EC-A948-8F8E-7A8AD0A4BA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BC328CB-E5F5-A443-BAE8-1D519F77C749}"/>
              </a:ext>
            </a:extLst>
          </p:cNvPr>
          <p:cNvSpPr>
            <a:spLocks noGrp="1"/>
          </p:cNvSpPr>
          <p:nvPr>
            <p:ph type="dt" sz="half" idx="10"/>
          </p:nvPr>
        </p:nvSpPr>
        <p:spPr/>
        <p:txBody>
          <a:bodyPr/>
          <a:lstStyle/>
          <a:p>
            <a:fld id="{85025406-479A-7D45-8EAD-6B34748194A7}" type="datetimeFigureOut">
              <a:rPr lang="en-US" smtClean="0"/>
              <a:t>5/5/20</a:t>
            </a:fld>
            <a:endParaRPr lang="en-US"/>
          </a:p>
        </p:txBody>
      </p:sp>
      <p:sp>
        <p:nvSpPr>
          <p:cNvPr id="6" name="Footer Placeholder 5">
            <a:extLst>
              <a:ext uri="{FF2B5EF4-FFF2-40B4-BE49-F238E27FC236}">
                <a16:creationId xmlns:a16="http://schemas.microsoft.com/office/drawing/2014/main" id="{D2D6E4A7-7B44-7F4E-9766-36E0C9B743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F42643-6C65-A149-9586-127BD7847CFE}"/>
              </a:ext>
            </a:extLst>
          </p:cNvPr>
          <p:cNvSpPr>
            <a:spLocks noGrp="1"/>
          </p:cNvSpPr>
          <p:nvPr>
            <p:ph type="sldNum" sz="quarter" idx="12"/>
          </p:nvPr>
        </p:nvSpPr>
        <p:spPr/>
        <p:txBody>
          <a:bodyPr/>
          <a:lstStyle/>
          <a:p>
            <a:fld id="{5E485252-1296-EB4F-A3B1-43972279BF77}" type="slidenum">
              <a:rPr lang="en-US" smtClean="0"/>
              <a:t>‹#›</a:t>
            </a:fld>
            <a:endParaRPr lang="en-US"/>
          </a:p>
        </p:txBody>
      </p:sp>
    </p:spTree>
    <p:extLst>
      <p:ext uri="{BB962C8B-B14F-4D97-AF65-F5344CB8AC3E}">
        <p14:creationId xmlns:p14="http://schemas.microsoft.com/office/powerpoint/2010/main" val="1732641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2EF1-20DB-9342-9864-E37BDD3C86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B7AFDE-D0B5-F64A-A8BF-8869A3DE20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BD6427-8CC8-154B-A5FD-B230963A6E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025406-479A-7D45-8EAD-6B34748194A7}" type="datetimeFigureOut">
              <a:rPr lang="en-US" smtClean="0"/>
              <a:t>5/5/20</a:t>
            </a:fld>
            <a:endParaRPr lang="en-US"/>
          </a:p>
        </p:txBody>
      </p:sp>
      <p:sp>
        <p:nvSpPr>
          <p:cNvPr id="5" name="Footer Placeholder 4">
            <a:extLst>
              <a:ext uri="{FF2B5EF4-FFF2-40B4-BE49-F238E27FC236}">
                <a16:creationId xmlns:a16="http://schemas.microsoft.com/office/drawing/2014/main" id="{A2F0DD80-1331-F84E-B066-16BD1C7939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29F1B6-6107-9A49-B88C-C4D19F0693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485252-1296-EB4F-A3B1-43972279BF77}" type="slidenum">
              <a:rPr lang="en-US" smtClean="0"/>
              <a:t>‹#›</a:t>
            </a:fld>
            <a:endParaRPr lang="en-US"/>
          </a:p>
        </p:txBody>
      </p:sp>
    </p:spTree>
    <p:extLst>
      <p:ext uri="{BB962C8B-B14F-4D97-AF65-F5344CB8AC3E}">
        <p14:creationId xmlns:p14="http://schemas.microsoft.com/office/powerpoint/2010/main" val="2825093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doi.org/10.1073/pnas.122653799" TargetMode="Externa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arxiv.org/abs/1608.00163"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igraph.org/r/doc/cluster_louvain.html" TargetMode="External"/><Relationship Id="rId2" Type="http://schemas.openxmlformats.org/officeDocument/2006/relationships/hyperlink" Target="https://igraph.org/r/doc/cluster_fast_greedy.html" TargetMode="External"/><Relationship Id="rId1" Type="http://schemas.openxmlformats.org/officeDocument/2006/relationships/slideLayout" Target="../slideLayouts/slideLayout7.xml"/><Relationship Id="rId4" Type="http://schemas.openxmlformats.org/officeDocument/2006/relationships/hyperlink" Target="https://towardsdatascience.com/louvain-algorithm-93fde589f58c"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igraph.org/r/doc/cluster_label_prop.html" TargetMode="External"/><Relationship Id="rId2" Type="http://schemas.openxmlformats.org/officeDocument/2006/relationships/hyperlink" Target="https://igraph.org/r/doc/random_walk.html" TargetMode="External"/><Relationship Id="rId1" Type="http://schemas.openxmlformats.org/officeDocument/2006/relationships/slideLayout" Target="../slideLayouts/slideLayout7.xml"/><Relationship Id="rId6" Type="http://schemas.openxmlformats.org/officeDocument/2006/relationships/hyperlink" Target="https://neo4j.com/docs/graph-algorithms/current/introduction/" TargetMode="External"/><Relationship Id="rId5" Type="http://schemas.openxmlformats.org/officeDocument/2006/relationships/hyperlink" Target="https://igraph.org/r/doc/cluster_spinglass.html" TargetMode="External"/><Relationship Id="rId4" Type="http://schemas.openxmlformats.org/officeDocument/2006/relationships/hyperlink" Target="https://igraph.org/r/doc/cluster_edge_betweenness.ht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DC4ED0-D631-ED45-B376-B57DBE1A6CF2}"/>
              </a:ext>
            </a:extLst>
          </p:cNvPr>
          <p:cNvPicPr>
            <a:picLocks noChangeAspect="1"/>
          </p:cNvPicPr>
          <p:nvPr/>
        </p:nvPicPr>
        <p:blipFill>
          <a:blip r:embed="rId2"/>
          <a:stretch>
            <a:fillRect/>
          </a:stretch>
        </p:blipFill>
        <p:spPr>
          <a:xfrm>
            <a:off x="1975838" y="0"/>
            <a:ext cx="7490623" cy="6768935"/>
          </a:xfrm>
          <a:prstGeom prst="rect">
            <a:avLst/>
          </a:prstGeom>
        </p:spPr>
      </p:pic>
      <p:sp>
        <p:nvSpPr>
          <p:cNvPr id="3" name="TextBox 2">
            <a:extLst>
              <a:ext uri="{FF2B5EF4-FFF2-40B4-BE49-F238E27FC236}">
                <a16:creationId xmlns:a16="http://schemas.microsoft.com/office/drawing/2014/main" id="{7B28F6FC-25BA-2040-848B-879B412EAD12}"/>
              </a:ext>
            </a:extLst>
          </p:cNvPr>
          <p:cNvSpPr txBox="1"/>
          <p:nvPr/>
        </p:nvSpPr>
        <p:spPr>
          <a:xfrm>
            <a:off x="2484512" y="2953059"/>
            <a:ext cx="6981949" cy="646331"/>
          </a:xfrm>
          <a:prstGeom prst="rect">
            <a:avLst/>
          </a:prstGeom>
          <a:solidFill>
            <a:schemeClr val="bg2">
              <a:alpha val="80000"/>
            </a:schemeClr>
          </a:solidFill>
        </p:spPr>
        <p:txBody>
          <a:bodyPr wrap="square" rtlCol="0">
            <a:spAutoFit/>
          </a:bodyPr>
          <a:lstStyle/>
          <a:p>
            <a:r>
              <a:rPr lang="en-US" sz="3600" dirty="0"/>
              <a:t>Community detection in networks</a:t>
            </a:r>
          </a:p>
        </p:txBody>
      </p:sp>
      <p:sp>
        <p:nvSpPr>
          <p:cNvPr id="4" name="TextBox 3">
            <a:extLst>
              <a:ext uri="{FF2B5EF4-FFF2-40B4-BE49-F238E27FC236}">
                <a16:creationId xmlns:a16="http://schemas.microsoft.com/office/drawing/2014/main" id="{02B1A108-8D0A-934F-BBAD-A6AFE1CA1B41}"/>
              </a:ext>
            </a:extLst>
          </p:cNvPr>
          <p:cNvSpPr txBox="1"/>
          <p:nvPr/>
        </p:nvSpPr>
        <p:spPr>
          <a:xfrm>
            <a:off x="9844513" y="6122604"/>
            <a:ext cx="2347487" cy="646331"/>
          </a:xfrm>
          <a:prstGeom prst="rect">
            <a:avLst/>
          </a:prstGeom>
          <a:noFill/>
        </p:spPr>
        <p:txBody>
          <a:bodyPr wrap="square" rtlCol="0">
            <a:spAutoFit/>
          </a:bodyPr>
          <a:lstStyle/>
          <a:p>
            <a:r>
              <a:rPr lang="en-US" dirty="0"/>
              <a:t>BVCN Network Science</a:t>
            </a:r>
          </a:p>
          <a:p>
            <a:r>
              <a:rPr lang="en-US" dirty="0"/>
              <a:t>Dr. Joy Buongiorno</a:t>
            </a:r>
          </a:p>
        </p:txBody>
      </p:sp>
      <p:pic>
        <p:nvPicPr>
          <p:cNvPr id="5" name="Picture 4">
            <a:extLst>
              <a:ext uri="{FF2B5EF4-FFF2-40B4-BE49-F238E27FC236}">
                <a16:creationId xmlns:a16="http://schemas.microsoft.com/office/drawing/2014/main" id="{DFBBE247-1C25-874D-BADD-0425F154DC67}"/>
              </a:ext>
            </a:extLst>
          </p:cNvPr>
          <p:cNvPicPr>
            <a:picLocks noChangeAspect="1"/>
          </p:cNvPicPr>
          <p:nvPr/>
        </p:nvPicPr>
        <p:blipFill>
          <a:blip r:embed="rId3"/>
          <a:stretch>
            <a:fillRect/>
          </a:stretch>
        </p:blipFill>
        <p:spPr>
          <a:xfrm>
            <a:off x="163441" y="116114"/>
            <a:ext cx="2293257" cy="1289957"/>
          </a:xfrm>
          <a:prstGeom prst="rect">
            <a:avLst/>
          </a:prstGeom>
        </p:spPr>
      </p:pic>
    </p:spTree>
    <p:extLst>
      <p:ext uri="{BB962C8B-B14F-4D97-AF65-F5344CB8AC3E}">
        <p14:creationId xmlns:p14="http://schemas.microsoft.com/office/powerpoint/2010/main" val="449479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8B4FAE-F276-4A4A-95A8-4F94A6C3E711}"/>
              </a:ext>
            </a:extLst>
          </p:cNvPr>
          <p:cNvSpPr txBox="1"/>
          <p:nvPr/>
        </p:nvSpPr>
        <p:spPr>
          <a:xfrm>
            <a:off x="174171" y="174172"/>
            <a:ext cx="5529943" cy="523220"/>
          </a:xfrm>
          <a:prstGeom prst="rect">
            <a:avLst/>
          </a:prstGeom>
          <a:noFill/>
        </p:spPr>
        <p:txBody>
          <a:bodyPr wrap="square" rtlCol="0">
            <a:spAutoFit/>
          </a:bodyPr>
          <a:lstStyle/>
          <a:p>
            <a:r>
              <a:rPr lang="en-US" sz="2800" dirty="0"/>
              <a:t>Biological example</a:t>
            </a:r>
          </a:p>
        </p:txBody>
      </p:sp>
      <p:pic>
        <p:nvPicPr>
          <p:cNvPr id="6" name="Picture 5">
            <a:extLst>
              <a:ext uri="{FF2B5EF4-FFF2-40B4-BE49-F238E27FC236}">
                <a16:creationId xmlns:a16="http://schemas.microsoft.com/office/drawing/2014/main" id="{4989C491-F086-6649-9A91-74FD855F4AA7}"/>
              </a:ext>
            </a:extLst>
          </p:cNvPr>
          <p:cNvPicPr>
            <a:picLocks noChangeAspect="1"/>
          </p:cNvPicPr>
          <p:nvPr/>
        </p:nvPicPr>
        <p:blipFill>
          <a:blip r:embed="rId2"/>
          <a:stretch>
            <a:fillRect/>
          </a:stretch>
        </p:blipFill>
        <p:spPr>
          <a:xfrm>
            <a:off x="413414" y="1248229"/>
            <a:ext cx="8041158" cy="5164364"/>
          </a:xfrm>
          <a:prstGeom prst="rect">
            <a:avLst/>
          </a:prstGeom>
        </p:spPr>
      </p:pic>
      <p:pic>
        <p:nvPicPr>
          <p:cNvPr id="4" name="Picture 3">
            <a:extLst>
              <a:ext uri="{FF2B5EF4-FFF2-40B4-BE49-F238E27FC236}">
                <a16:creationId xmlns:a16="http://schemas.microsoft.com/office/drawing/2014/main" id="{6F45E1A3-F680-E24C-BD0B-B3EF569B5536}"/>
              </a:ext>
            </a:extLst>
          </p:cNvPr>
          <p:cNvPicPr>
            <a:picLocks noChangeAspect="1"/>
          </p:cNvPicPr>
          <p:nvPr/>
        </p:nvPicPr>
        <p:blipFill>
          <a:blip r:embed="rId3"/>
          <a:stretch>
            <a:fillRect/>
          </a:stretch>
        </p:blipFill>
        <p:spPr>
          <a:xfrm>
            <a:off x="7576457" y="174172"/>
            <a:ext cx="4267200" cy="1798918"/>
          </a:xfrm>
          <a:prstGeom prst="rect">
            <a:avLst/>
          </a:prstGeom>
        </p:spPr>
      </p:pic>
      <p:sp>
        <p:nvSpPr>
          <p:cNvPr id="7" name="TextBox 6">
            <a:extLst>
              <a:ext uri="{FF2B5EF4-FFF2-40B4-BE49-F238E27FC236}">
                <a16:creationId xmlns:a16="http://schemas.microsoft.com/office/drawing/2014/main" id="{5975793A-7AA4-A446-BC7D-7308BB1C1A1A}"/>
              </a:ext>
            </a:extLst>
          </p:cNvPr>
          <p:cNvSpPr txBox="1"/>
          <p:nvPr/>
        </p:nvSpPr>
        <p:spPr>
          <a:xfrm>
            <a:off x="8592457" y="2844800"/>
            <a:ext cx="3251200" cy="2677656"/>
          </a:xfrm>
          <a:prstGeom prst="rect">
            <a:avLst/>
          </a:prstGeom>
          <a:noFill/>
        </p:spPr>
        <p:txBody>
          <a:bodyPr wrap="square" rtlCol="0">
            <a:spAutoFit/>
          </a:bodyPr>
          <a:lstStyle/>
          <a:p>
            <a:r>
              <a:rPr lang="en-US" sz="2800" dirty="0"/>
              <a:t>Used cluster analysis to guide correlation between different bacterial phylotypes and environmental parameters. </a:t>
            </a:r>
          </a:p>
        </p:txBody>
      </p:sp>
    </p:spTree>
    <p:extLst>
      <p:ext uri="{BB962C8B-B14F-4D97-AF65-F5344CB8AC3E}">
        <p14:creationId xmlns:p14="http://schemas.microsoft.com/office/powerpoint/2010/main" val="371421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C1C67C-9FCF-2D45-890A-CE5A3AFADFB8}"/>
              </a:ext>
            </a:extLst>
          </p:cNvPr>
          <p:cNvPicPr>
            <a:picLocks noChangeAspect="1"/>
          </p:cNvPicPr>
          <p:nvPr/>
        </p:nvPicPr>
        <p:blipFill>
          <a:blip r:embed="rId2"/>
          <a:stretch>
            <a:fillRect/>
          </a:stretch>
        </p:blipFill>
        <p:spPr>
          <a:xfrm>
            <a:off x="8504237" y="511175"/>
            <a:ext cx="3327400" cy="4521200"/>
          </a:xfrm>
          <a:prstGeom prst="rect">
            <a:avLst/>
          </a:prstGeom>
        </p:spPr>
      </p:pic>
      <p:sp>
        <p:nvSpPr>
          <p:cNvPr id="4" name="Rectangle 3">
            <a:extLst>
              <a:ext uri="{FF2B5EF4-FFF2-40B4-BE49-F238E27FC236}">
                <a16:creationId xmlns:a16="http://schemas.microsoft.com/office/drawing/2014/main" id="{13F96AAE-ABAB-CA4C-9A17-C3BEE326F9F3}"/>
              </a:ext>
            </a:extLst>
          </p:cNvPr>
          <p:cNvSpPr/>
          <p:nvPr/>
        </p:nvSpPr>
        <p:spPr>
          <a:xfrm>
            <a:off x="273132" y="83127"/>
            <a:ext cx="8716488" cy="6370975"/>
          </a:xfrm>
          <a:prstGeom prst="rect">
            <a:avLst/>
          </a:prstGeom>
        </p:spPr>
        <p:txBody>
          <a:bodyPr wrap="square">
            <a:spAutoFit/>
          </a:bodyPr>
          <a:lstStyle/>
          <a:p>
            <a:pPr fontAlgn="base"/>
            <a:r>
              <a:rPr lang="en-US" sz="2800" b="1" dirty="0">
                <a:solidFill>
                  <a:srgbClr val="515151"/>
                </a:solidFill>
                <a:effectLst/>
                <a:latin typeface="inherit"/>
              </a:rPr>
              <a:t>Community Discovery</a:t>
            </a:r>
          </a:p>
          <a:p>
            <a:pPr fontAlgn="base"/>
            <a:endParaRPr lang="en-US" sz="2800" b="1" dirty="0">
              <a:solidFill>
                <a:srgbClr val="515151"/>
              </a:solidFill>
              <a:effectLst/>
              <a:latin typeface="inherit"/>
            </a:endParaRPr>
          </a:p>
          <a:p>
            <a:pPr fontAlgn="base">
              <a:buFont typeface="Arial" panose="020B0604020202020204" pitchFamily="34" charset="0"/>
              <a:buChar char="•"/>
            </a:pPr>
            <a:r>
              <a:rPr lang="en-US" sz="2800" b="1" dirty="0">
                <a:effectLst/>
                <a:latin typeface="inherit"/>
              </a:rPr>
              <a:t>Community</a:t>
            </a:r>
            <a:r>
              <a:rPr lang="en-US" sz="2800" dirty="0">
                <a:effectLst/>
                <a:latin typeface="inherit"/>
              </a:rPr>
              <a:t> or </a:t>
            </a:r>
            <a:r>
              <a:rPr lang="en-US" sz="2800" b="1" dirty="0">
                <a:effectLst/>
                <a:latin typeface="inherit"/>
              </a:rPr>
              <a:t>module</a:t>
            </a:r>
            <a:r>
              <a:rPr lang="en-US" sz="2800" dirty="0">
                <a:effectLst/>
                <a:latin typeface="inherit"/>
              </a:rPr>
              <a:t>: group of nodes with dense internal connections, but few connections to other communities.</a:t>
            </a:r>
          </a:p>
          <a:p>
            <a:pPr fontAlgn="base">
              <a:buFont typeface="Arial" panose="020B0604020202020204" pitchFamily="34" charset="0"/>
              <a:buChar char="•"/>
            </a:pPr>
            <a:endParaRPr lang="en-US" sz="2800" dirty="0">
              <a:effectLst/>
              <a:latin typeface="inherit"/>
            </a:endParaRPr>
          </a:p>
          <a:p>
            <a:pPr fontAlgn="base">
              <a:buFont typeface="Arial" panose="020B0604020202020204" pitchFamily="34" charset="0"/>
              <a:buChar char="•"/>
            </a:pPr>
            <a:r>
              <a:rPr lang="en-US" sz="2800" b="1" dirty="0">
                <a:effectLst/>
                <a:latin typeface="inherit"/>
              </a:rPr>
              <a:t>Community discovery</a:t>
            </a:r>
            <a:r>
              <a:rPr lang="en-US" sz="2800" dirty="0">
                <a:effectLst/>
                <a:latin typeface="inherit"/>
              </a:rPr>
              <a:t>: given a graph, divide it into good communities.</a:t>
            </a:r>
          </a:p>
          <a:p>
            <a:pPr fontAlgn="base">
              <a:buFont typeface="Arial" panose="020B0604020202020204" pitchFamily="34" charset="0"/>
              <a:buChar char="•"/>
            </a:pPr>
            <a:endParaRPr lang="en-US" sz="2800" dirty="0">
              <a:latin typeface="inherit"/>
            </a:endParaRPr>
          </a:p>
          <a:p>
            <a:pPr fontAlgn="base">
              <a:buFont typeface="Arial" panose="020B0604020202020204" pitchFamily="34" charset="0"/>
              <a:buChar char="•"/>
            </a:pPr>
            <a:endParaRPr lang="en-US" sz="2800" dirty="0">
              <a:effectLst/>
              <a:latin typeface="inherit"/>
            </a:endParaRPr>
          </a:p>
          <a:p>
            <a:pPr fontAlgn="base">
              <a:buFont typeface="Arial" panose="020B0604020202020204" pitchFamily="34" charset="0"/>
              <a:buChar char="•"/>
            </a:pPr>
            <a:endParaRPr lang="en-US" sz="2800" dirty="0">
              <a:effectLst/>
              <a:latin typeface="inherit"/>
            </a:endParaRPr>
          </a:p>
          <a:p>
            <a:pPr fontAlgn="base">
              <a:buFont typeface="Arial" panose="020B0604020202020204" pitchFamily="34" charset="0"/>
              <a:buChar char="•"/>
            </a:pPr>
            <a:endParaRPr lang="en-US" sz="2800" dirty="0">
              <a:effectLst/>
              <a:latin typeface="inherit"/>
            </a:endParaRPr>
          </a:p>
          <a:p>
            <a:pPr fontAlgn="base">
              <a:buFont typeface="Arial" panose="020B0604020202020204" pitchFamily="34" charset="0"/>
              <a:buChar char="•"/>
            </a:pPr>
            <a:r>
              <a:rPr lang="en-US" dirty="0">
                <a:effectLst/>
                <a:latin typeface="inherit"/>
              </a:rPr>
              <a:t>Newman and Girvan 2002: </a:t>
            </a:r>
            <a:r>
              <a:rPr lang="en-US" dirty="0">
                <a:latin typeface="inherit"/>
              </a:rPr>
              <a:t>Community structure in social and biological networks</a:t>
            </a:r>
          </a:p>
          <a:p>
            <a:pPr fontAlgn="base"/>
            <a:r>
              <a:rPr lang="en-US" dirty="0">
                <a:latin typeface="inherit"/>
                <a:hlinkClick r:id="rId3">
                  <a:extLst>
                    <a:ext uri="{A12FA001-AC4F-418D-AE19-62706E023703}">
                      <ahyp:hlinkClr xmlns:ahyp="http://schemas.microsoft.com/office/drawing/2018/hyperlinkcolor" val="tx"/>
                    </a:ext>
                  </a:extLst>
                </a:hlinkClick>
              </a:rPr>
              <a:t>https://doi.org/10.1073/pnas.122653799</a:t>
            </a:r>
            <a:endParaRPr lang="en-US" dirty="0">
              <a:latin typeface="inherit"/>
            </a:endParaRPr>
          </a:p>
          <a:p>
            <a:pPr fontAlgn="base"/>
            <a:endParaRPr lang="en-US" dirty="0">
              <a:latin typeface="inherit"/>
            </a:endParaRPr>
          </a:p>
          <a:p>
            <a:pPr marL="14288" indent="-14288" fontAlgn="base">
              <a:buFont typeface="Arial" panose="020B0604020202020204" pitchFamily="34" charset="0"/>
              <a:buChar char="•"/>
            </a:pPr>
            <a:r>
              <a:rPr lang="en-US" dirty="0">
                <a:latin typeface="inherit"/>
              </a:rPr>
              <a:t>Fortunato 2016: </a:t>
            </a:r>
            <a:r>
              <a:rPr lang="en-US" dirty="0">
                <a:hlinkClick r:id="rId4"/>
              </a:rPr>
              <a:t>https://arxiv.org/abs/1608.00163</a:t>
            </a:r>
            <a:endParaRPr lang="en-US" dirty="0">
              <a:latin typeface="inherit"/>
            </a:endParaRPr>
          </a:p>
        </p:txBody>
      </p:sp>
    </p:spTree>
    <p:extLst>
      <p:ext uri="{BB962C8B-B14F-4D97-AF65-F5344CB8AC3E}">
        <p14:creationId xmlns:p14="http://schemas.microsoft.com/office/powerpoint/2010/main" val="381177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1DB3BD-DDF6-F645-A183-C994401FBCFF}"/>
              </a:ext>
            </a:extLst>
          </p:cNvPr>
          <p:cNvPicPr>
            <a:picLocks noChangeAspect="1"/>
          </p:cNvPicPr>
          <p:nvPr/>
        </p:nvPicPr>
        <p:blipFill>
          <a:blip r:embed="rId2"/>
          <a:stretch>
            <a:fillRect/>
          </a:stretch>
        </p:blipFill>
        <p:spPr>
          <a:xfrm>
            <a:off x="237333" y="636979"/>
            <a:ext cx="6099381" cy="5511733"/>
          </a:xfrm>
          <a:prstGeom prst="rect">
            <a:avLst/>
          </a:prstGeom>
        </p:spPr>
      </p:pic>
      <p:sp>
        <p:nvSpPr>
          <p:cNvPr id="5" name="TextBox 4">
            <a:extLst>
              <a:ext uri="{FF2B5EF4-FFF2-40B4-BE49-F238E27FC236}">
                <a16:creationId xmlns:a16="http://schemas.microsoft.com/office/drawing/2014/main" id="{D7FA5E93-F598-4E4F-ADC7-C10DDB2B6930}"/>
              </a:ext>
            </a:extLst>
          </p:cNvPr>
          <p:cNvSpPr txBox="1"/>
          <p:nvPr/>
        </p:nvSpPr>
        <p:spPr>
          <a:xfrm>
            <a:off x="6464135" y="1522350"/>
            <a:ext cx="6032665" cy="3539430"/>
          </a:xfrm>
          <a:prstGeom prst="rect">
            <a:avLst/>
          </a:prstGeom>
          <a:noFill/>
        </p:spPr>
        <p:txBody>
          <a:bodyPr wrap="square" rtlCol="0">
            <a:spAutoFit/>
          </a:bodyPr>
          <a:lstStyle/>
          <a:p>
            <a:r>
              <a:rPr lang="en-US" sz="3200" u="sng" dirty="0"/>
              <a:t>Two main questions</a:t>
            </a:r>
            <a:r>
              <a:rPr lang="en-US" sz="3200" dirty="0"/>
              <a:t>:</a:t>
            </a:r>
          </a:p>
          <a:p>
            <a:endParaRPr lang="en-US" sz="3200" dirty="0"/>
          </a:p>
          <a:p>
            <a:r>
              <a:rPr lang="en-US" sz="3200" dirty="0"/>
              <a:t>1. </a:t>
            </a:r>
            <a:r>
              <a:rPr lang="en-US" sz="3200" b="1" dirty="0"/>
              <a:t>How do we find good communities?</a:t>
            </a:r>
          </a:p>
          <a:p>
            <a:pPr marL="742950" lvl="1" indent="-285750">
              <a:buFont typeface="Arial" panose="020B0604020202020204" pitchFamily="34" charset="0"/>
              <a:buChar char="•"/>
            </a:pPr>
            <a:endParaRPr lang="en-US" sz="3200" dirty="0"/>
          </a:p>
          <a:p>
            <a:r>
              <a:rPr lang="en-US" sz="3200" dirty="0"/>
              <a:t>2. What will these communities correspond to?</a:t>
            </a:r>
          </a:p>
        </p:txBody>
      </p:sp>
    </p:spTree>
    <p:extLst>
      <p:ext uri="{BB962C8B-B14F-4D97-AF65-F5344CB8AC3E}">
        <p14:creationId xmlns:p14="http://schemas.microsoft.com/office/powerpoint/2010/main" val="398454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418FE6-F9DC-4D47-BD82-DF385DFC05B2}"/>
              </a:ext>
            </a:extLst>
          </p:cNvPr>
          <p:cNvPicPr>
            <a:picLocks noChangeAspect="1"/>
          </p:cNvPicPr>
          <p:nvPr/>
        </p:nvPicPr>
        <p:blipFill>
          <a:blip r:embed="rId3"/>
          <a:stretch>
            <a:fillRect/>
          </a:stretch>
        </p:blipFill>
        <p:spPr>
          <a:xfrm>
            <a:off x="8438675" y="215384"/>
            <a:ext cx="3655233" cy="3466361"/>
          </a:xfrm>
          <a:prstGeom prst="rect">
            <a:avLst/>
          </a:prstGeom>
        </p:spPr>
      </p:pic>
      <p:sp>
        <p:nvSpPr>
          <p:cNvPr id="2" name="Rectangle 1">
            <a:extLst>
              <a:ext uri="{FF2B5EF4-FFF2-40B4-BE49-F238E27FC236}">
                <a16:creationId xmlns:a16="http://schemas.microsoft.com/office/drawing/2014/main" id="{4C3F76AC-327B-7140-9CCF-B6BD0A5F2064}"/>
              </a:ext>
            </a:extLst>
          </p:cNvPr>
          <p:cNvSpPr/>
          <p:nvPr/>
        </p:nvSpPr>
        <p:spPr>
          <a:xfrm>
            <a:off x="268933" y="215384"/>
            <a:ext cx="6596486" cy="584775"/>
          </a:xfrm>
          <a:prstGeom prst="rect">
            <a:avLst/>
          </a:prstGeom>
          <a:ln>
            <a:solidFill>
              <a:schemeClr val="tx1"/>
            </a:solidFill>
          </a:ln>
        </p:spPr>
        <p:txBody>
          <a:bodyPr wrap="none">
            <a:spAutoFit/>
          </a:bodyPr>
          <a:lstStyle/>
          <a:p>
            <a:r>
              <a:rPr lang="en-US" sz="3200" dirty="0"/>
              <a:t>1. How do we find good communities?</a:t>
            </a:r>
          </a:p>
        </p:txBody>
      </p:sp>
      <p:sp>
        <p:nvSpPr>
          <p:cNvPr id="3" name="TextBox 2">
            <a:extLst>
              <a:ext uri="{FF2B5EF4-FFF2-40B4-BE49-F238E27FC236}">
                <a16:creationId xmlns:a16="http://schemas.microsoft.com/office/drawing/2014/main" id="{11E8A175-5606-A247-BF0C-EA8C7AEFFD40}"/>
              </a:ext>
            </a:extLst>
          </p:cNvPr>
          <p:cNvSpPr txBox="1"/>
          <p:nvPr/>
        </p:nvSpPr>
        <p:spPr>
          <a:xfrm>
            <a:off x="-351631" y="959816"/>
            <a:ext cx="8918348" cy="2800767"/>
          </a:xfrm>
          <a:prstGeom prst="rect">
            <a:avLst/>
          </a:prstGeom>
          <a:noFill/>
        </p:spPr>
        <p:txBody>
          <a:bodyPr wrap="square" rtlCol="0">
            <a:spAutoFit/>
          </a:bodyPr>
          <a:lstStyle/>
          <a:p>
            <a:pPr marL="800100" lvl="1" indent="-342900">
              <a:buFont typeface="Arial" panose="020B0604020202020204" pitchFamily="34" charset="0"/>
              <a:buChar char="•"/>
            </a:pPr>
            <a:r>
              <a:rPr lang="en-US" sz="2400" dirty="0"/>
              <a:t>Identify clusters of nodes that are more connected to each other than they are to nodes outside of a cluster. </a:t>
            </a:r>
          </a:p>
          <a:p>
            <a:pPr lvl="1"/>
            <a:endParaRPr lang="en-US" sz="2400" dirty="0">
              <a:effectLst/>
              <a:latin typeface="inherit"/>
            </a:endParaRPr>
          </a:p>
          <a:p>
            <a:pPr marL="800100" lvl="1" indent="-342900">
              <a:buFont typeface="Arial" panose="020B0604020202020204" pitchFamily="34" charset="0"/>
              <a:buChar char="•"/>
            </a:pPr>
            <a:r>
              <a:rPr lang="en-US" sz="2400" dirty="0"/>
              <a:t>"Good" often means: high modularity</a:t>
            </a:r>
          </a:p>
          <a:p>
            <a:pPr lvl="1"/>
            <a:endParaRPr lang="en-US" sz="2400" dirty="0"/>
          </a:p>
          <a:p>
            <a:pPr marL="800100" lvl="1" indent="-342900">
              <a:buFont typeface="Arial" panose="020B0604020202020204" pitchFamily="34" charset="0"/>
              <a:buChar char="•"/>
            </a:pPr>
            <a:r>
              <a:rPr lang="en-US" sz="2400" dirty="0"/>
              <a:t>Quick unweighted example from </a:t>
            </a:r>
            <a:r>
              <a:rPr lang="en-US" sz="2400" dirty="0" err="1"/>
              <a:t>freecodecamp.org</a:t>
            </a:r>
            <a:endParaRPr lang="en-US" sz="2400" dirty="0"/>
          </a:p>
          <a:p>
            <a:pPr lvl="1"/>
            <a:endParaRPr lang="en-US" sz="3200" dirty="0"/>
          </a:p>
        </p:txBody>
      </p:sp>
      <p:pic>
        <p:nvPicPr>
          <p:cNvPr id="8" name="Picture 7">
            <a:extLst>
              <a:ext uri="{FF2B5EF4-FFF2-40B4-BE49-F238E27FC236}">
                <a16:creationId xmlns:a16="http://schemas.microsoft.com/office/drawing/2014/main" id="{C203DB96-9A86-6043-8CBC-8B3E16539F01}"/>
              </a:ext>
            </a:extLst>
          </p:cNvPr>
          <p:cNvPicPr>
            <a:picLocks noChangeAspect="1"/>
          </p:cNvPicPr>
          <p:nvPr/>
        </p:nvPicPr>
        <p:blipFill>
          <a:blip r:embed="rId4"/>
          <a:stretch>
            <a:fillRect/>
          </a:stretch>
        </p:blipFill>
        <p:spPr>
          <a:xfrm>
            <a:off x="462643" y="3817877"/>
            <a:ext cx="3644900" cy="2590800"/>
          </a:xfrm>
          <a:prstGeom prst="rect">
            <a:avLst/>
          </a:prstGeom>
        </p:spPr>
      </p:pic>
      <p:grpSp>
        <p:nvGrpSpPr>
          <p:cNvPr id="92" name="Group 91">
            <a:extLst>
              <a:ext uri="{FF2B5EF4-FFF2-40B4-BE49-F238E27FC236}">
                <a16:creationId xmlns:a16="http://schemas.microsoft.com/office/drawing/2014/main" id="{61A590EC-D667-AC4B-AA95-5A62176302E3}"/>
              </a:ext>
            </a:extLst>
          </p:cNvPr>
          <p:cNvGrpSpPr/>
          <p:nvPr/>
        </p:nvGrpSpPr>
        <p:grpSpPr>
          <a:xfrm>
            <a:off x="1693466" y="3479197"/>
            <a:ext cx="3792934" cy="2870573"/>
            <a:chOff x="1693466" y="3479197"/>
            <a:chExt cx="3792934" cy="2870573"/>
          </a:xfrm>
        </p:grpSpPr>
        <p:grpSp>
          <p:nvGrpSpPr>
            <p:cNvPr id="29" name="Group 28">
              <a:extLst>
                <a:ext uri="{FF2B5EF4-FFF2-40B4-BE49-F238E27FC236}">
                  <a16:creationId xmlns:a16="http://schemas.microsoft.com/office/drawing/2014/main" id="{B4ED7000-D0FC-B545-B321-052F8B600F08}"/>
                </a:ext>
              </a:extLst>
            </p:cNvPr>
            <p:cNvGrpSpPr/>
            <p:nvPr/>
          </p:nvGrpSpPr>
          <p:grpSpPr>
            <a:xfrm>
              <a:off x="1693466" y="3479197"/>
              <a:ext cx="3792934" cy="1262712"/>
              <a:chOff x="1693466" y="3479197"/>
              <a:chExt cx="3792934" cy="1262712"/>
            </a:xfrm>
          </p:grpSpPr>
          <p:sp>
            <p:nvSpPr>
              <p:cNvPr id="9" name="TextBox 8">
                <a:extLst>
                  <a:ext uri="{FF2B5EF4-FFF2-40B4-BE49-F238E27FC236}">
                    <a16:creationId xmlns:a16="http://schemas.microsoft.com/office/drawing/2014/main" id="{9BA4B110-5BE5-C247-8E40-F574934C2979}"/>
                  </a:ext>
                </a:extLst>
              </p:cNvPr>
              <p:cNvSpPr txBox="1"/>
              <p:nvPr/>
            </p:nvSpPr>
            <p:spPr>
              <a:xfrm>
                <a:off x="4223657" y="3479197"/>
                <a:ext cx="1262743" cy="369332"/>
              </a:xfrm>
              <a:prstGeom prst="rect">
                <a:avLst/>
              </a:prstGeom>
              <a:noFill/>
            </p:spPr>
            <p:txBody>
              <a:bodyPr wrap="square" rtlCol="0">
                <a:spAutoFit/>
              </a:bodyPr>
              <a:lstStyle/>
              <a:p>
                <a:r>
                  <a:rPr lang="en-US" u="sng" dirty="0"/>
                  <a:t>Degree (</a:t>
                </a:r>
                <a:r>
                  <a:rPr lang="en-US" i="1" u="sng" dirty="0"/>
                  <a:t>K</a:t>
                </a:r>
                <a:r>
                  <a:rPr lang="en-US" u="sng" dirty="0"/>
                  <a:t>)</a:t>
                </a:r>
              </a:p>
            </p:txBody>
          </p:sp>
          <p:grpSp>
            <p:nvGrpSpPr>
              <p:cNvPr id="18" name="Group 17">
                <a:extLst>
                  <a:ext uri="{FF2B5EF4-FFF2-40B4-BE49-F238E27FC236}">
                    <a16:creationId xmlns:a16="http://schemas.microsoft.com/office/drawing/2014/main" id="{BDEE0240-A073-FE47-B6D7-4D8E139664AC}"/>
                  </a:ext>
                </a:extLst>
              </p:cNvPr>
              <p:cNvGrpSpPr/>
              <p:nvPr/>
            </p:nvGrpSpPr>
            <p:grpSpPr>
              <a:xfrm>
                <a:off x="1719943" y="4093309"/>
                <a:ext cx="2219268" cy="380107"/>
                <a:chOff x="1719943" y="4093309"/>
                <a:chExt cx="2219268" cy="380107"/>
              </a:xfrm>
            </p:grpSpPr>
            <p:sp>
              <p:nvSpPr>
                <p:cNvPr id="10" name="TextBox 9">
                  <a:extLst>
                    <a:ext uri="{FF2B5EF4-FFF2-40B4-BE49-F238E27FC236}">
                      <a16:creationId xmlns:a16="http://schemas.microsoft.com/office/drawing/2014/main" id="{9E09CF2A-776E-C545-9085-C663F013C1BC}"/>
                    </a:ext>
                  </a:extLst>
                </p:cNvPr>
                <p:cNvSpPr txBox="1"/>
                <p:nvPr/>
              </p:nvSpPr>
              <p:spPr>
                <a:xfrm>
                  <a:off x="1719943" y="4093309"/>
                  <a:ext cx="297543" cy="369332"/>
                </a:xfrm>
                <a:prstGeom prst="rect">
                  <a:avLst/>
                </a:prstGeom>
                <a:noFill/>
              </p:spPr>
              <p:txBody>
                <a:bodyPr wrap="square" rtlCol="0">
                  <a:spAutoFit/>
                </a:bodyPr>
                <a:lstStyle/>
                <a:p>
                  <a:r>
                    <a:rPr lang="en-US" dirty="0">
                      <a:solidFill>
                        <a:srgbClr val="FF0000"/>
                      </a:solidFill>
                    </a:rPr>
                    <a:t>+</a:t>
                  </a:r>
                </a:p>
              </p:txBody>
            </p:sp>
            <p:sp>
              <p:nvSpPr>
                <p:cNvPr id="11" name="TextBox 10">
                  <a:extLst>
                    <a:ext uri="{FF2B5EF4-FFF2-40B4-BE49-F238E27FC236}">
                      <a16:creationId xmlns:a16="http://schemas.microsoft.com/office/drawing/2014/main" id="{7DADD3D2-A833-AF44-A958-9D8146827D71}"/>
                    </a:ext>
                  </a:extLst>
                </p:cNvPr>
                <p:cNvSpPr txBox="1"/>
                <p:nvPr/>
              </p:nvSpPr>
              <p:spPr>
                <a:xfrm>
                  <a:off x="2017486" y="4093309"/>
                  <a:ext cx="297543" cy="369332"/>
                </a:xfrm>
                <a:prstGeom prst="rect">
                  <a:avLst/>
                </a:prstGeom>
                <a:noFill/>
              </p:spPr>
              <p:txBody>
                <a:bodyPr wrap="square" rtlCol="0">
                  <a:spAutoFit/>
                </a:bodyPr>
                <a:lstStyle/>
                <a:p>
                  <a:r>
                    <a:rPr lang="en-US" dirty="0">
                      <a:solidFill>
                        <a:srgbClr val="FF0000"/>
                      </a:solidFill>
                    </a:rPr>
                    <a:t>+</a:t>
                  </a:r>
                </a:p>
              </p:txBody>
            </p:sp>
            <p:sp>
              <p:nvSpPr>
                <p:cNvPr id="12" name="TextBox 11">
                  <a:extLst>
                    <a:ext uri="{FF2B5EF4-FFF2-40B4-BE49-F238E27FC236}">
                      <a16:creationId xmlns:a16="http://schemas.microsoft.com/office/drawing/2014/main" id="{35E62B0A-6B8E-6C4D-B4D1-161D772A5377}"/>
                    </a:ext>
                  </a:extLst>
                </p:cNvPr>
                <p:cNvSpPr txBox="1"/>
                <p:nvPr/>
              </p:nvSpPr>
              <p:spPr>
                <a:xfrm>
                  <a:off x="2315029" y="4093309"/>
                  <a:ext cx="297543" cy="369332"/>
                </a:xfrm>
                <a:prstGeom prst="rect">
                  <a:avLst/>
                </a:prstGeom>
                <a:noFill/>
              </p:spPr>
              <p:txBody>
                <a:bodyPr wrap="square" rtlCol="0">
                  <a:spAutoFit/>
                </a:bodyPr>
                <a:lstStyle/>
                <a:p>
                  <a:r>
                    <a:rPr lang="en-US" dirty="0">
                      <a:solidFill>
                        <a:srgbClr val="FF0000"/>
                      </a:solidFill>
                    </a:rPr>
                    <a:t>+</a:t>
                  </a:r>
                </a:p>
              </p:txBody>
            </p:sp>
            <p:sp>
              <p:nvSpPr>
                <p:cNvPr id="13" name="TextBox 12">
                  <a:extLst>
                    <a:ext uri="{FF2B5EF4-FFF2-40B4-BE49-F238E27FC236}">
                      <a16:creationId xmlns:a16="http://schemas.microsoft.com/office/drawing/2014/main" id="{D26A6D79-B885-0D49-B2EF-BE9AD00A1951}"/>
                    </a:ext>
                  </a:extLst>
                </p:cNvPr>
                <p:cNvSpPr txBox="1"/>
                <p:nvPr/>
              </p:nvSpPr>
              <p:spPr>
                <a:xfrm>
                  <a:off x="2682988" y="4104084"/>
                  <a:ext cx="297543" cy="369332"/>
                </a:xfrm>
                <a:prstGeom prst="rect">
                  <a:avLst/>
                </a:prstGeom>
                <a:noFill/>
              </p:spPr>
              <p:txBody>
                <a:bodyPr wrap="square" rtlCol="0">
                  <a:spAutoFit/>
                </a:bodyPr>
                <a:lstStyle/>
                <a:p>
                  <a:r>
                    <a:rPr lang="en-US" dirty="0">
                      <a:solidFill>
                        <a:srgbClr val="FF0000"/>
                      </a:solidFill>
                    </a:rPr>
                    <a:t>+</a:t>
                  </a:r>
                </a:p>
              </p:txBody>
            </p:sp>
            <p:sp>
              <p:nvSpPr>
                <p:cNvPr id="14" name="TextBox 13">
                  <a:extLst>
                    <a:ext uri="{FF2B5EF4-FFF2-40B4-BE49-F238E27FC236}">
                      <a16:creationId xmlns:a16="http://schemas.microsoft.com/office/drawing/2014/main" id="{0C275B63-2340-464C-AD02-3FD4174CB04A}"/>
                    </a:ext>
                  </a:extLst>
                </p:cNvPr>
                <p:cNvSpPr txBox="1"/>
                <p:nvPr/>
              </p:nvSpPr>
              <p:spPr>
                <a:xfrm>
                  <a:off x="2977243" y="4104084"/>
                  <a:ext cx="297543" cy="369332"/>
                </a:xfrm>
                <a:prstGeom prst="rect">
                  <a:avLst/>
                </a:prstGeom>
                <a:noFill/>
              </p:spPr>
              <p:txBody>
                <a:bodyPr wrap="square" rtlCol="0">
                  <a:spAutoFit/>
                </a:bodyPr>
                <a:lstStyle/>
                <a:p>
                  <a:r>
                    <a:rPr lang="en-US" dirty="0">
                      <a:solidFill>
                        <a:srgbClr val="FF0000"/>
                      </a:solidFill>
                    </a:rPr>
                    <a:t>+</a:t>
                  </a:r>
                </a:p>
              </p:txBody>
            </p:sp>
            <p:sp>
              <p:nvSpPr>
                <p:cNvPr id="15" name="TextBox 14">
                  <a:extLst>
                    <a:ext uri="{FF2B5EF4-FFF2-40B4-BE49-F238E27FC236}">
                      <a16:creationId xmlns:a16="http://schemas.microsoft.com/office/drawing/2014/main" id="{8E954DA4-3275-BA4C-9C17-C153F5AA5F3B}"/>
                    </a:ext>
                  </a:extLst>
                </p:cNvPr>
                <p:cNvSpPr txBox="1"/>
                <p:nvPr/>
              </p:nvSpPr>
              <p:spPr>
                <a:xfrm>
                  <a:off x="3269343" y="4104084"/>
                  <a:ext cx="297543" cy="369332"/>
                </a:xfrm>
                <a:prstGeom prst="rect">
                  <a:avLst/>
                </a:prstGeom>
                <a:noFill/>
              </p:spPr>
              <p:txBody>
                <a:bodyPr wrap="square" rtlCol="0">
                  <a:spAutoFit/>
                </a:bodyPr>
                <a:lstStyle/>
                <a:p>
                  <a:r>
                    <a:rPr lang="en-US" dirty="0">
                      <a:solidFill>
                        <a:srgbClr val="FF0000"/>
                      </a:solidFill>
                    </a:rPr>
                    <a:t>+</a:t>
                  </a:r>
                </a:p>
              </p:txBody>
            </p:sp>
            <p:sp>
              <p:nvSpPr>
                <p:cNvPr id="16" name="TextBox 15">
                  <a:extLst>
                    <a:ext uri="{FF2B5EF4-FFF2-40B4-BE49-F238E27FC236}">
                      <a16:creationId xmlns:a16="http://schemas.microsoft.com/office/drawing/2014/main" id="{D16BCC81-E471-6F48-B175-2289CC965ECD}"/>
                    </a:ext>
                  </a:extLst>
                </p:cNvPr>
                <p:cNvSpPr txBox="1"/>
                <p:nvPr/>
              </p:nvSpPr>
              <p:spPr>
                <a:xfrm>
                  <a:off x="3641668" y="4104084"/>
                  <a:ext cx="297543" cy="369332"/>
                </a:xfrm>
                <a:prstGeom prst="rect">
                  <a:avLst/>
                </a:prstGeom>
                <a:noFill/>
              </p:spPr>
              <p:txBody>
                <a:bodyPr wrap="square" rtlCol="0">
                  <a:spAutoFit/>
                </a:bodyPr>
                <a:lstStyle/>
                <a:p>
                  <a:r>
                    <a:rPr lang="en-US" dirty="0">
                      <a:solidFill>
                        <a:srgbClr val="FF0000"/>
                      </a:solidFill>
                    </a:rPr>
                    <a:t>+</a:t>
                  </a:r>
                </a:p>
              </p:txBody>
            </p:sp>
          </p:grpSp>
          <p:sp>
            <p:nvSpPr>
              <p:cNvPr id="17" name="TextBox 16">
                <a:extLst>
                  <a:ext uri="{FF2B5EF4-FFF2-40B4-BE49-F238E27FC236}">
                    <a16:creationId xmlns:a16="http://schemas.microsoft.com/office/drawing/2014/main" id="{F12F0C2A-2E0E-5143-8F46-4E825C8D1F34}"/>
                  </a:ext>
                </a:extLst>
              </p:cNvPr>
              <p:cNvSpPr txBox="1"/>
              <p:nvPr/>
            </p:nvSpPr>
            <p:spPr>
              <a:xfrm>
                <a:off x="4507820" y="4083964"/>
                <a:ext cx="413997" cy="369332"/>
              </a:xfrm>
              <a:prstGeom prst="rect">
                <a:avLst/>
              </a:prstGeom>
              <a:noFill/>
            </p:spPr>
            <p:txBody>
              <a:bodyPr wrap="square" rtlCol="0">
                <a:spAutoFit/>
              </a:bodyPr>
              <a:lstStyle/>
              <a:p>
                <a:r>
                  <a:rPr lang="en-US" dirty="0"/>
                  <a:t>2</a:t>
                </a:r>
              </a:p>
            </p:txBody>
          </p:sp>
          <p:grpSp>
            <p:nvGrpSpPr>
              <p:cNvPr id="19" name="Group 18">
                <a:extLst>
                  <a:ext uri="{FF2B5EF4-FFF2-40B4-BE49-F238E27FC236}">
                    <a16:creationId xmlns:a16="http://schemas.microsoft.com/office/drawing/2014/main" id="{CC079BB2-FF9C-D246-806E-E60954EC597C}"/>
                  </a:ext>
                </a:extLst>
              </p:cNvPr>
              <p:cNvGrpSpPr/>
              <p:nvPr/>
            </p:nvGrpSpPr>
            <p:grpSpPr>
              <a:xfrm>
                <a:off x="1693466" y="4361802"/>
                <a:ext cx="2219268" cy="380107"/>
                <a:chOff x="1719943" y="4093309"/>
                <a:chExt cx="2219268" cy="380107"/>
              </a:xfrm>
            </p:grpSpPr>
            <p:sp>
              <p:nvSpPr>
                <p:cNvPr id="20" name="TextBox 19">
                  <a:extLst>
                    <a:ext uri="{FF2B5EF4-FFF2-40B4-BE49-F238E27FC236}">
                      <a16:creationId xmlns:a16="http://schemas.microsoft.com/office/drawing/2014/main" id="{44376A9C-84DB-6D4F-A6AD-2BB965328C9F}"/>
                    </a:ext>
                  </a:extLst>
                </p:cNvPr>
                <p:cNvSpPr txBox="1"/>
                <p:nvPr/>
              </p:nvSpPr>
              <p:spPr>
                <a:xfrm>
                  <a:off x="1719943" y="4093309"/>
                  <a:ext cx="297543" cy="369332"/>
                </a:xfrm>
                <a:prstGeom prst="rect">
                  <a:avLst/>
                </a:prstGeom>
                <a:noFill/>
              </p:spPr>
              <p:txBody>
                <a:bodyPr wrap="square" rtlCol="0">
                  <a:spAutoFit/>
                </a:bodyPr>
                <a:lstStyle/>
                <a:p>
                  <a:r>
                    <a:rPr lang="en-US" dirty="0">
                      <a:solidFill>
                        <a:srgbClr val="FF0000"/>
                      </a:solidFill>
                    </a:rPr>
                    <a:t>+</a:t>
                  </a:r>
                </a:p>
              </p:txBody>
            </p:sp>
            <p:sp>
              <p:nvSpPr>
                <p:cNvPr id="21" name="TextBox 20">
                  <a:extLst>
                    <a:ext uri="{FF2B5EF4-FFF2-40B4-BE49-F238E27FC236}">
                      <a16:creationId xmlns:a16="http://schemas.microsoft.com/office/drawing/2014/main" id="{068E698C-3B88-1743-A972-BE8802B700E4}"/>
                    </a:ext>
                  </a:extLst>
                </p:cNvPr>
                <p:cNvSpPr txBox="1"/>
                <p:nvPr/>
              </p:nvSpPr>
              <p:spPr>
                <a:xfrm>
                  <a:off x="2017486" y="4093309"/>
                  <a:ext cx="297543" cy="369332"/>
                </a:xfrm>
                <a:prstGeom prst="rect">
                  <a:avLst/>
                </a:prstGeom>
                <a:noFill/>
              </p:spPr>
              <p:txBody>
                <a:bodyPr wrap="square" rtlCol="0">
                  <a:spAutoFit/>
                </a:bodyPr>
                <a:lstStyle/>
                <a:p>
                  <a:r>
                    <a:rPr lang="en-US" dirty="0">
                      <a:solidFill>
                        <a:srgbClr val="FF0000"/>
                      </a:solidFill>
                    </a:rPr>
                    <a:t>+</a:t>
                  </a:r>
                </a:p>
              </p:txBody>
            </p:sp>
            <p:sp>
              <p:nvSpPr>
                <p:cNvPr id="22" name="TextBox 21">
                  <a:extLst>
                    <a:ext uri="{FF2B5EF4-FFF2-40B4-BE49-F238E27FC236}">
                      <a16:creationId xmlns:a16="http://schemas.microsoft.com/office/drawing/2014/main" id="{94CC178E-DFE0-EE4D-9AF1-F32AEE4AB6ED}"/>
                    </a:ext>
                  </a:extLst>
                </p:cNvPr>
                <p:cNvSpPr txBox="1"/>
                <p:nvPr/>
              </p:nvSpPr>
              <p:spPr>
                <a:xfrm>
                  <a:off x="2315029" y="4093309"/>
                  <a:ext cx="297543" cy="369332"/>
                </a:xfrm>
                <a:prstGeom prst="rect">
                  <a:avLst/>
                </a:prstGeom>
                <a:noFill/>
              </p:spPr>
              <p:txBody>
                <a:bodyPr wrap="square" rtlCol="0">
                  <a:spAutoFit/>
                </a:bodyPr>
                <a:lstStyle/>
                <a:p>
                  <a:r>
                    <a:rPr lang="en-US" dirty="0">
                      <a:solidFill>
                        <a:srgbClr val="FF0000"/>
                      </a:solidFill>
                    </a:rPr>
                    <a:t>+</a:t>
                  </a:r>
                </a:p>
              </p:txBody>
            </p:sp>
            <p:sp>
              <p:nvSpPr>
                <p:cNvPr id="23" name="TextBox 22">
                  <a:extLst>
                    <a:ext uri="{FF2B5EF4-FFF2-40B4-BE49-F238E27FC236}">
                      <a16:creationId xmlns:a16="http://schemas.microsoft.com/office/drawing/2014/main" id="{6612502B-08CA-AE48-82C2-22DFF721C2B3}"/>
                    </a:ext>
                  </a:extLst>
                </p:cNvPr>
                <p:cNvSpPr txBox="1"/>
                <p:nvPr/>
              </p:nvSpPr>
              <p:spPr>
                <a:xfrm>
                  <a:off x="2682988" y="4104084"/>
                  <a:ext cx="297543" cy="369332"/>
                </a:xfrm>
                <a:prstGeom prst="rect">
                  <a:avLst/>
                </a:prstGeom>
                <a:noFill/>
              </p:spPr>
              <p:txBody>
                <a:bodyPr wrap="square" rtlCol="0">
                  <a:spAutoFit/>
                </a:bodyPr>
                <a:lstStyle/>
                <a:p>
                  <a:r>
                    <a:rPr lang="en-US" dirty="0">
                      <a:solidFill>
                        <a:srgbClr val="FF0000"/>
                      </a:solidFill>
                    </a:rPr>
                    <a:t>+</a:t>
                  </a:r>
                </a:p>
              </p:txBody>
            </p:sp>
            <p:sp>
              <p:nvSpPr>
                <p:cNvPr id="24" name="TextBox 23">
                  <a:extLst>
                    <a:ext uri="{FF2B5EF4-FFF2-40B4-BE49-F238E27FC236}">
                      <a16:creationId xmlns:a16="http://schemas.microsoft.com/office/drawing/2014/main" id="{7A8D7B22-4B02-C240-9586-6D333AE7726B}"/>
                    </a:ext>
                  </a:extLst>
                </p:cNvPr>
                <p:cNvSpPr txBox="1"/>
                <p:nvPr/>
              </p:nvSpPr>
              <p:spPr>
                <a:xfrm>
                  <a:off x="2977243" y="4104084"/>
                  <a:ext cx="297543" cy="369332"/>
                </a:xfrm>
                <a:prstGeom prst="rect">
                  <a:avLst/>
                </a:prstGeom>
                <a:noFill/>
              </p:spPr>
              <p:txBody>
                <a:bodyPr wrap="square" rtlCol="0">
                  <a:spAutoFit/>
                </a:bodyPr>
                <a:lstStyle/>
                <a:p>
                  <a:r>
                    <a:rPr lang="en-US" dirty="0">
                      <a:solidFill>
                        <a:srgbClr val="FF0000"/>
                      </a:solidFill>
                    </a:rPr>
                    <a:t>+</a:t>
                  </a:r>
                </a:p>
              </p:txBody>
            </p:sp>
            <p:sp>
              <p:nvSpPr>
                <p:cNvPr id="25" name="TextBox 24">
                  <a:extLst>
                    <a:ext uri="{FF2B5EF4-FFF2-40B4-BE49-F238E27FC236}">
                      <a16:creationId xmlns:a16="http://schemas.microsoft.com/office/drawing/2014/main" id="{90B02370-3BBB-FC42-8A5C-95D93D6E57BA}"/>
                    </a:ext>
                  </a:extLst>
                </p:cNvPr>
                <p:cNvSpPr txBox="1"/>
                <p:nvPr/>
              </p:nvSpPr>
              <p:spPr>
                <a:xfrm>
                  <a:off x="3269343" y="4104084"/>
                  <a:ext cx="297543" cy="369332"/>
                </a:xfrm>
                <a:prstGeom prst="rect">
                  <a:avLst/>
                </a:prstGeom>
                <a:noFill/>
              </p:spPr>
              <p:txBody>
                <a:bodyPr wrap="square" rtlCol="0">
                  <a:spAutoFit/>
                </a:bodyPr>
                <a:lstStyle/>
                <a:p>
                  <a:r>
                    <a:rPr lang="en-US" dirty="0">
                      <a:solidFill>
                        <a:srgbClr val="FF0000"/>
                      </a:solidFill>
                    </a:rPr>
                    <a:t>+</a:t>
                  </a:r>
                </a:p>
              </p:txBody>
            </p:sp>
            <p:sp>
              <p:nvSpPr>
                <p:cNvPr id="26" name="TextBox 25">
                  <a:extLst>
                    <a:ext uri="{FF2B5EF4-FFF2-40B4-BE49-F238E27FC236}">
                      <a16:creationId xmlns:a16="http://schemas.microsoft.com/office/drawing/2014/main" id="{F6D91BE6-2F85-E749-B199-69663B0945DD}"/>
                    </a:ext>
                  </a:extLst>
                </p:cNvPr>
                <p:cNvSpPr txBox="1"/>
                <p:nvPr/>
              </p:nvSpPr>
              <p:spPr>
                <a:xfrm>
                  <a:off x="3641668" y="4104084"/>
                  <a:ext cx="297543" cy="369332"/>
                </a:xfrm>
                <a:prstGeom prst="rect">
                  <a:avLst/>
                </a:prstGeom>
                <a:noFill/>
              </p:spPr>
              <p:txBody>
                <a:bodyPr wrap="square" rtlCol="0">
                  <a:spAutoFit/>
                </a:bodyPr>
                <a:lstStyle/>
                <a:p>
                  <a:r>
                    <a:rPr lang="en-US" dirty="0">
                      <a:solidFill>
                        <a:srgbClr val="FF0000"/>
                      </a:solidFill>
                    </a:rPr>
                    <a:t>+</a:t>
                  </a:r>
                </a:p>
              </p:txBody>
            </p:sp>
          </p:grpSp>
          <p:sp>
            <p:nvSpPr>
              <p:cNvPr id="27" name="TextBox 26">
                <a:extLst>
                  <a:ext uri="{FF2B5EF4-FFF2-40B4-BE49-F238E27FC236}">
                    <a16:creationId xmlns:a16="http://schemas.microsoft.com/office/drawing/2014/main" id="{741CD301-0046-4E46-81E1-2736C4BA9A03}"/>
                  </a:ext>
                </a:extLst>
              </p:cNvPr>
              <p:cNvSpPr txBox="1"/>
              <p:nvPr/>
            </p:nvSpPr>
            <p:spPr>
              <a:xfrm>
                <a:off x="4507820" y="4372577"/>
                <a:ext cx="413997" cy="369332"/>
              </a:xfrm>
              <a:prstGeom prst="rect">
                <a:avLst/>
              </a:prstGeom>
              <a:noFill/>
            </p:spPr>
            <p:txBody>
              <a:bodyPr wrap="square" rtlCol="0">
                <a:spAutoFit/>
              </a:bodyPr>
              <a:lstStyle/>
              <a:p>
                <a:r>
                  <a:rPr lang="en-US" dirty="0"/>
                  <a:t>7</a:t>
                </a:r>
              </a:p>
            </p:txBody>
          </p:sp>
        </p:grpSp>
        <p:grpSp>
          <p:nvGrpSpPr>
            <p:cNvPr id="32" name="Group 31">
              <a:extLst>
                <a:ext uri="{FF2B5EF4-FFF2-40B4-BE49-F238E27FC236}">
                  <a16:creationId xmlns:a16="http://schemas.microsoft.com/office/drawing/2014/main" id="{83B1FA56-D68D-194D-B738-4E1FF8AA99A8}"/>
                </a:ext>
              </a:extLst>
            </p:cNvPr>
            <p:cNvGrpSpPr/>
            <p:nvPr/>
          </p:nvGrpSpPr>
          <p:grpSpPr>
            <a:xfrm>
              <a:off x="1693466" y="4645974"/>
              <a:ext cx="3228351" cy="657945"/>
              <a:chOff x="1693466" y="4083964"/>
              <a:chExt cx="3228351" cy="657945"/>
            </a:xfrm>
          </p:grpSpPr>
          <p:grpSp>
            <p:nvGrpSpPr>
              <p:cNvPr id="34" name="Group 33">
                <a:extLst>
                  <a:ext uri="{FF2B5EF4-FFF2-40B4-BE49-F238E27FC236}">
                    <a16:creationId xmlns:a16="http://schemas.microsoft.com/office/drawing/2014/main" id="{6D470B5D-9CB5-D846-A30A-DA60984B4859}"/>
                  </a:ext>
                </a:extLst>
              </p:cNvPr>
              <p:cNvGrpSpPr/>
              <p:nvPr/>
            </p:nvGrpSpPr>
            <p:grpSpPr>
              <a:xfrm>
                <a:off x="1719943" y="4093309"/>
                <a:ext cx="2219268" cy="380107"/>
                <a:chOff x="1719943" y="4093309"/>
                <a:chExt cx="2219268" cy="380107"/>
              </a:xfrm>
            </p:grpSpPr>
            <p:sp>
              <p:nvSpPr>
                <p:cNvPr id="45" name="TextBox 44">
                  <a:extLst>
                    <a:ext uri="{FF2B5EF4-FFF2-40B4-BE49-F238E27FC236}">
                      <a16:creationId xmlns:a16="http://schemas.microsoft.com/office/drawing/2014/main" id="{F4474077-E8D3-2746-B41D-C8F0C8895DA4}"/>
                    </a:ext>
                  </a:extLst>
                </p:cNvPr>
                <p:cNvSpPr txBox="1"/>
                <p:nvPr/>
              </p:nvSpPr>
              <p:spPr>
                <a:xfrm>
                  <a:off x="1719943" y="4093309"/>
                  <a:ext cx="297543" cy="369332"/>
                </a:xfrm>
                <a:prstGeom prst="rect">
                  <a:avLst/>
                </a:prstGeom>
                <a:noFill/>
              </p:spPr>
              <p:txBody>
                <a:bodyPr wrap="square" rtlCol="0">
                  <a:spAutoFit/>
                </a:bodyPr>
                <a:lstStyle/>
                <a:p>
                  <a:r>
                    <a:rPr lang="en-US" dirty="0">
                      <a:solidFill>
                        <a:srgbClr val="FF0000"/>
                      </a:solidFill>
                    </a:rPr>
                    <a:t>+</a:t>
                  </a:r>
                </a:p>
              </p:txBody>
            </p:sp>
            <p:sp>
              <p:nvSpPr>
                <p:cNvPr id="46" name="TextBox 45">
                  <a:extLst>
                    <a:ext uri="{FF2B5EF4-FFF2-40B4-BE49-F238E27FC236}">
                      <a16:creationId xmlns:a16="http://schemas.microsoft.com/office/drawing/2014/main" id="{A027F5AE-E7C9-2045-9280-9C6D798B0647}"/>
                    </a:ext>
                  </a:extLst>
                </p:cNvPr>
                <p:cNvSpPr txBox="1"/>
                <p:nvPr/>
              </p:nvSpPr>
              <p:spPr>
                <a:xfrm>
                  <a:off x="2017486" y="4093309"/>
                  <a:ext cx="297543" cy="369332"/>
                </a:xfrm>
                <a:prstGeom prst="rect">
                  <a:avLst/>
                </a:prstGeom>
                <a:noFill/>
              </p:spPr>
              <p:txBody>
                <a:bodyPr wrap="square" rtlCol="0">
                  <a:spAutoFit/>
                </a:bodyPr>
                <a:lstStyle/>
                <a:p>
                  <a:r>
                    <a:rPr lang="en-US" dirty="0">
                      <a:solidFill>
                        <a:srgbClr val="FF0000"/>
                      </a:solidFill>
                    </a:rPr>
                    <a:t>+</a:t>
                  </a:r>
                </a:p>
              </p:txBody>
            </p:sp>
            <p:sp>
              <p:nvSpPr>
                <p:cNvPr id="47" name="TextBox 46">
                  <a:extLst>
                    <a:ext uri="{FF2B5EF4-FFF2-40B4-BE49-F238E27FC236}">
                      <a16:creationId xmlns:a16="http://schemas.microsoft.com/office/drawing/2014/main" id="{717D0DDC-D0DD-2746-AA82-DC7300FFE545}"/>
                    </a:ext>
                  </a:extLst>
                </p:cNvPr>
                <p:cNvSpPr txBox="1"/>
                <p:nvPr/>
              </p:nvSpPr>
              <p:spPr>
                <a:xfrm>
                  <a:off x="2315029" y="4093309"/>
                  <a:ext cx="297543" cy="369332"/>
                </a:xfrm>
                <a:prstGeom prst="rect">
                  <a:avLst/>
                </a:prstGeom>
                <a:noFill/>
              </p:spPr>
              <p:txBody>
                <a:bodyPr wrap="square" rtlCol="0">
                  <a:spAutoFit/>
                </a:bodyPr>
                <a:lstStyle/>
                <a:p>
                  <a:r>
                    <a:rPr lang="en-US" dirty="0">
                      <a:solidFill>
                        <a:srgbClr val="FF0000"/>
                      </a:solidFill>
                    </a:rPr>
                    <a:t>+</a:t>
                  </a:r>
                </a:p>
              </p:txBody>
            </p:sp>
            <p:sp>
              <p:nvSpPr>
                <p:cNvPr id="48" name="TextBox 47">
                  <a:extLst>
                    <a:ext uri="{FF2B5EF4-FFF2-40B4-BE49-F238E27FC236}">
                      <a16:creationId xmlns:a16="http://schemas.microsoft.com/office/drawing/2014/main" id="{180E86D9-FB5A-1F48-9250-A5A7E10E2299}"/>
                    </a:ext>
                  </a:extLst>
                </p:cNvPr>
                <p:cNvSpPr txBox="1"/>
                <p:nvPr/>
              </p:nvSpPr>
              <p:spPr>
                <a:xfrm>
                  <a:off x="2682988" y="4104084"/>
                  <a:ext cx="297543" cy="369332"/>
                </a:xfrm>
                <a:prstGeom prst="rect">
                  <a:avLst/>
                </a:prstGeom>
                <a:noFill/>
              </p:spPr>
              <p:txBody>
                <a:bodyPr wrap="square" rtlCol="0">
                  <a:spAutoFit/>
                </a:bodyPr>
                <a:lstStyle/>
                <a:p>
                  <a:r>
                    <a:rPr lang="en-US" dirty="0">
                      <a:solidFill>
                        <a:srgbClr val="FF0000"/>
                      </a:solidFill>
                    </a:rPr>
                    <a:t>+</a:t>
                  </a:r>
                </a:p>
              </p:txBody>
            </p:sp>
            <p:sp>
              <p:nvSpPr>
                <p:cNvPr id="49" name="TextBox 48">
                  <a:extLst>
                    <a:ext uri="{FF2B5EF4-FFF2-40B4-BE49-F238E27FC236}">
                      <a16:creationId xmlns:a16="http://schemas.microsoft.com/office/drawing/2014/main" id="{359B8FA3-CD8D-5848-8FF0-E14B3887E41F}"/>
                    </a:ext>
                  </a:extLst>
                </p:cNvPr>
                <p:cNvSpPr txBox="1"/>
                <p:nvPr/>
              </p:nvSpPr>
              <p:spPr>
                <a:xfrm>
                  <a:off x="2977243" y="4104084"/>
                  <a:ext cx="297543" cy="369332"/>
                </a:xfrm>
                <a:prstGeom prst="rect">
                  <a:avLst/>
                </a:prstGeom>
                <a:noFill/>
              </p:spPr>
              <p:txBody>
                <a:bodyPr wrap="square" rtlCol="0">
                  <a:spAutoFit/>
                </a:bodyPr>
                <a:lstStyle/>
                <a:p>
                  <a:r>
                    <a:rPr lang="en-US" dirty="0">
                      <a:solidFill>
                        <a:srgbClr val="FF0000"/>
                      </a:solidFill>
                    </a:rPr>
                    <a:t>+</a:t>
                  </a:r>
                </a:p>
              </p:txBody>
            </p:sp>
            <p:sp>
              <p:nvSpPr>
                <p:cNvPr id="50" name="TextBox 49">
                  <a:extLst>
                    <a:ext uri="{FF2B5EF4-FFF2-40B4-BE49-F238E27FC236}">
                      <a16:creationId xmlns:a16="http://schemas.microsoft.com/office/drawing/2014/main" id="{5FB144D9-76D8-D144-B5EC-AB802856788C}"/>
                    </a:ext>
                  </a:extLst>
                </p:cNvPr>
                <p:cNvSpPr txBox="1"/>
                <p:nvPr/>
              </p:nvSpPr>
              <p:spPr>
                <a:xfrm>
                  <a:off x="3269343" y="4104084"/>
                  <a:ext cx="297543" cy="369332"/>
                </a:xfrm>
                <a:prstGeom prst="rect">
                  <a:avLst/>
                </a:prstGeom>
                <a:noFill/>
              </p:spPr>
              <p:txBody>
                <a:bodyPr wrap="square" rtlCol="0">
                  <a:spAutoFit/>
                </a:bodyPr>
                <a:lstStyle/>
                <a:p>
                  <a:r>
                    <a:rPr lang="en-US" dirty="0">
                      <a:solidFill>
                        <a:srgbClr val="FF0000"/>
                      </a:solidFill>
                    </a:rPr>
                    <a:t>+</a:t>
                  </a:r>
                </a:p>
              </p:txBody>
            </p:sp>
            <p:sp>
              <p:nvSpPr>
                <p:cNvPr id="51" name="TextBox 50">
                  <a:extLst>
                    <a:ext uri="{FF2B5EF4-FFF2-40B4-BE49-F238E27FC236}">
                      <a16:creationId xmlns:a16="http://schemas.microsoft.com/office/drawing/2014/main" id="{507B8111-4762-6542-91FD-DCE1EC8F36DD}"/>
                    </a:ext>
                  </a:extLst>
                </p:cNvPr>
                <p:cNvSpPr txBox="1"/>
                <p:nvPr/>
              </p:nvSpPr>
              <p:spPr>
                <a:xfrm>
                  <a:off x="3641668" y="4104084"/>
                  <a:ext cx="297543" cy="369332"/>
                </a:xfrm>
                <a:prstGeom prst="rect">
                  <a:avLst/>
                </a:prstGeom>
                <a:noFill/>
              </p:spPr>
              <p:txBody>
                <a:bodyPr wrap="square" rtlCol="0">
                  <a:spAutoFit/>
                </a:bodyPr>
                <a:lstStyle/>
                <a:p>
                  <a:r>
                    <a:rPr lang="en-US" dirty="0">
                      <a:solidFill>
                        <a:srgbClr val="FF0000"/>
                      </a:solidFill>
                    </a:rPr>
                    <a:t>+</a:t>
                  </a:r>
                </a:p>
              </p:txBody>
            </p:sp>
          </p:grpSp>
          <p:sp>
            <p:nvSpPr>
              <p:cNvPr id="35" name="TextBox 34">
                <a:extLst>
                  <a:ext uri="{FF2B5EF4-FFF2-40B4-BE49-F238E27FC236}">
                    <a16:creationId xmlns:a16="http://schemas.microsoft.com/office/drawing/2014/main" id="{DA443479-93F3-BB48-906D-74EF13287E71}"/>
                  </a:ext>
                </a:extLst>
              </p:cNvPr>
              <p:cNvSpPr txBox="1"/>
              <p:nvPr/>
            </p:nvSpPr>
            <p:spPr>
              <a:xfrm>
                <a:off x="4507820" y="4083964"/>
                <a:ext cx="413997" cy="369332"/>
              </a:xfrm>
              <a:prstGeom prst="rect">
                <a:avLst/>
              </a:prstGeom>
              <a:noFill/>
            </p:spPr>
            <p:txBody>
              <a:bodyPr wrap="square" rtlCol="0">
                <a:spAutoFit/>
              </a:bodyPr>
              <a:lstStyle/>
              <a:p>
                <a:r>
                  <a:rPr lang="en-US" dirty="0"/>
                  <a:t>2</a:t>
                </a:r>
              </a:p>
            </p:txBody>
          </p:sp>
          <p:grpSp>
            <p:nvGrpSpPr>
              <p:cNvPr id="36" name="Group 35">
                <a:extLst>
                  <a:ext uri="{FF2B5EF4-FFF2-40B4-BE49-F238E27FC236}">
                    <a16:creationId xmlns:a16="http://schemas.microsoft.com/office/drawing/2014/main" id="{41153865-8B63-F142-8B43-6215A93CB15A}"/>
                  </a:ext>
                </a:extLst>
              </p:cNvPr>
              <p:cNvGrpSpPr/>
              <p:nvPr/>
            </p:nvGrpSpPr>
            <p:grpSpPr>
              <a:xfrm>
                <a:off x="1693466" y="4361802"/>
                <a:ext cx="2219268" cy="380107"/>
                <a:chOff x="1719943" y="4093309"/>
                <a:chExt cx="2219268" cy="380107"/>
              </a:xfrm>
            </p:grpSpPr>
            <p:sp>
              <p:nvSpPr>
                <p:cNvPr id="38" name="TextBox 37">
                  <a:extLst>
                    <a:ext uri="{FF2B5EF4-FFF2-40B4-BE49-F238E27FC236}">
                      <a16:creationId xmlns:a16="http://schemas.microsoft.com/office/drawing/2014/main" id="{FFD8AAA2-6CD3-F642-A52E-47A1BA54AD9C}"/>
                    </a:ext>
                  </a:extLst>
                </p:cNvPr>
                <p:cNvSpPr txBox="1"/>
                <p:nvPr/>
              </p:nvSpPr>
              <p:spPr>
                <a:xfrm>
                  <a:off x="1719943" y="4093309"/>
                  <a:ext cx="297543" cy="369332"/>
                </a:xfrm>
                <a:prstGeom prst="rect">
                  <a:avLst/>
                </a:prstGeom>
                <a:noFill/>
              </p:spPr>
              <p:txBody>
                <a:bodyPr wrap="square" rtlCol="0">
                  <a:spAutoFit/>
                </a:bodyPr>
                <a:lstStyle/>
                <a:p>
                  <a:r>
                    <a:rPr lang="en-US" dirty="0">
                      <a:solidFill>
                        <a:srgbClr val="FF0000"/>
                      </a:solidFill>
                    </a:rPr>
                    <a:t>+</a:t>
                  </a:r>
                </a:p>
              </p:txBody>
            </p:sp>
            <p:sp>
              <p:nvSpPr>
                <p:cNvPr id="39" name="TextBox 38">
                  <a:extLst>
                    <a:ext uri="{FF2B5EF4-FFF2-40B4-BE49-F238E27FC236}">
                      <a16:creationId xmlns:a16="http://schemas.microsoft.com/office/drawing/2014/main" id="{420372E1-9F2D-384D-8C48-F30F074EA166}"/>
                    </a:ext>
                  </a:extLst>
                </p:cNvPr>
                <p:cNvSpPr txBox="1"/>
                <p:nvPr/>
              </p:nvSpPr>
              <p:spPr>
                <a:xfrm>
                  <a:off x="2017486" y="4093309"/>
                  <a:ext cx="297543" cy="369332"/>
                </a:xfrm>
                <a:prstGeom prst="rect">
                  <a:avLst/>
                </a:prstGeom>
                <a:noFill/>
              </p:spPr>
              <p:txBody>
                <a:bodyPr wrap="square" rtlCol="0">
                  <a:spAutoFit/>
                </a:bodyPr>
                <a:lstStyle/>
                <a:p>
                  <a:r>
                    <a:rPr lang="en-US" dirty="0">
                      <a:solidFill>
                        <a:srgbClr val="FF0000"/>
                      </a:solidFill>
                    </a:rPr>
                    <a:t>+</a:t>
                  </a:r>
                </a:p>
              </p:txBody>
            </p:sp>
            <p:sp>
              <p:nvSpPr>
                <p:cNvPr id="40" name="TextBox 39">
                  <a:extLst>
                    <a:ext uri="{FF2B5EF4-FFF2-40B4-BE49-F238E27FC236}">
                      <a16:creationId xmlns:a16="http://schemas.microsoft.com/office/drawing/2014/main" id="{CB39B7BB-6531-0B43-BE33-8D0831605F35}"/>
                    </a:ext>
                  </a:extLst>
                </p:cNvPr>
                <p:cNvSpPr txBox="1"/>
                <p:nvPr/>
              </p:nvSpPr>
              <p:spPr>
                <a:xfrm>
                  <a:off x="2315029" y="4093309"/>
                  <a:ext cx="297543" cy="369332"/>
                </a:xfrm>
                <a:prstGeom prst="rect">
                  <a:avLst/>
                </a:prstGeom>
                <a:noFill/>
              </p:spPr>
              <p:txBody>
                <a:bodyPr wrap="square" rtlCol="0">
                  <a:spAutoFit/>
                </a:bodyPr>
                <a:lstStyle/>
                <a:p>
                  <a:r>
                    <a:rPr lang="en-US" dirty="0">
                      <a:solidFill>
                        <a:srgbClr val="FF0000"/>
                      </a:solidFill>
                    </a:rPr>
                    <a:t>+</a:t>
                  </a:r>
                </a:p>
              </p:txBody>
            </p:sp>
            <p:sp>
              <p:nvSpPr>
                <p:cNvPr id="41" name="TextBox 40">
                  <a:extLst>
                    <a:ext uri="{FF2B5EF4-FFF2-40B4-BE49-F238E27FC236}">
                      <a16:creationId xmlns:a16="http://schemas.microsoft.com/office/drawing/2014/main" id="{C4ECA947-D815-774A-AAE2-CA7B6316CF83}"/>
                    </a:ext>
                  </a:extLst>
                </p:cNvPr>
                <p:cNvSpPr txBox="1"/>
                <p:nvPr/>
              </p:nvSpPr>
              <p:spPr>
                <a:xfrm>
                  <a:off x="2682988" y="4104084"/>
                  <a:ext cx="297543" cy="369332"/>
                </a:xfrm>
                <a:prstGeom prst="rect">
                  <a:avLst/>
                </a:prstGeom>
                <a:noFill/>
              </p:spPr>
              <p:txBody>
                <a:bodyPr wrap="square" rtlCol="0">
                  <a:spAutoFit/>
                </a:bodyPr>
                <a:lstStyle/>
                <a:p>
                  <a:r>
                    <a:rPr lang="en-US" dirty="0">
                      <a:solidFill>
                        <a:srgbClr val="FF0000"/>
                      </a:solidFill>
                    </a:rPr>
                    <a:t>+</a:t>
                  </a:r>
                </a:p>
              </p:txBody>
            </p:sp>
            <p:sp>
              <p:nvSpPr>
                <p:cNvPr id="42" name="TextBox 41">
                  <a:extLst>
                    <a:ext uri="{FF2B5EF4-FFF2-40B4-BE49-F238E27FC236}">
                      <a16:creationId xmlns:a16="http://schemas.microsoft.com/office/drawing/2014/main" id="{74EB37C3-5EDD-1F45-9A0E-13C3CE1DACAC}"/>
                    </a:ext>
                  </a:extLst>
                </p:cNvPr>
                <p:cNvSpPr txBox="1"/>
                <p:nvPr/>
              </p:nvSpPr>
              <p:spPr>
                <a:xfrm>
                  <a:off x="2977243" y="4104084"/>
                  <a:ext cx="297543" cy="369332"/>
                </a:xfrm>
                <a:prstGeom prst="rect">
                  <a:avLst/>
                </a:prstGeom>
                <a:noFill/>
              </p:spPr>
              <p:txBody>
                <a:bodyPr wrap="square" rtlCol="0">
                  <a:spAutoFit/>
                </a:bodyPr>
                <a:lstStyle/>
                <a:p>
                  <a:r>
                    <a:rPr lang="en-US" dirty="0">
                      <a:solidFill>
                        <a:srgbClr val="FF0000"/>
                      </a:solidFill>
                    </a:rPr>
                    <a:t>+</a:t>
                  </a:r>
                </a:p>
              </p:txBody>
            </p:sp>
            <p:sp>
              <p:nvSpPr>
                <p:cNvPr id="43" name="TextBox 42">
                  <a:extLst>
                    <a:ext uri="{FF2B5EF4-FFF2-40B4-BE49-F238E27FC236}">
                      <a16:creationId xmlns:a16="http://schemas.microsoft.com/office/drawing/2014/main" id="{047CCFF9-3ABD-9940-995B-34EBDEC9969A}"/>
                    </a:ext>
                  </a:extLst>
                </p:cNvPr>
                <p:cNvSpPr txBox="1"/>
                <p:nvPr/>
              </p:nvSpPr>
              <p:spPr>
                <a:xfrm>
                  <a:off x="3269343" y="4104084"/>
                  <a:ext cx="297543" cy="369332"/>
                </a:xfrm>
                <a:prstGeom prst="rect">
                  <a:avLst/>
                </a:prstGeom>
                <a:noFill/>
              </p:spPr>
              <p:txBody>
                <a:bodyPr wrap="square" rtlCol="0">
                  <a:spAutoFit/>
                </a:bodyPr>
                <a:lstStyle/>
                <a:p>
                  <a:r>
                    <a:rPr lang="en-US" dirty="0">
                      <a:solidFill>
                        <a:srgbClr val="FF0000"/>
                      </a:solidFill>
                    </a:rPr>
                    <a:t>+</a:t>
                  </a:r>
                </a:p>
              </p:txBody>
            </p:sp>
            <p:sp>
              <p:nvSpPr>
                <p:cNvPr id="44" name="TextBox 43">
                  <a:extLst>
                    <a:ext uri="{FF2B5EF4-FFF2-40B4-BE49-F238E27FC236}">
                      <a16:creationId xmlns:a16="http://schemas.microsoft.com/office/drawing/2014/main" id="{3591FC5A-98A8-7B4F-B67D-6B06B966FA54}"/>
                    </a:ext>
                  </a:extLst>
                </p:cNvPr>
                <p:cNvSpPr txBox="1"/>
                <p:nvPr/>
              </p:nvSpPr>
              <p:spPr>
                <a:xfrm>
                  <a:off x="3641668" y="4104084"/>
                  <a:ext cx="297543" cy="369332"/>
                </a:xfrm>
                <a:prstGeom prst="rect">
                  <a:avLst/>
                </a:prstGeom>
                <a:noFill/>
              </p:spPr>
              <p:txBody>
                <a:bodyPr wrap="square" rtlCol="0">
                  <a:spAutoFit/>
                </a:bodyPr>
                <a:lstStyle/>
                <a:p>
                  <a:r>
                    <a:rPr lang="en-US" dirty="0">
                      <a:solidFill>
                        <a:srgbClr val="FF0000"/>
                      </a:solidFill>
                    </a:rPr>
                    <a:t>+</a:t>
                  </a:r>
                </a:p>
              </p:txBody>
            </p:sp>
          </p:grpSp>
          <p:sp>
            <p:nvSpPr>
              <p:cNvPr id="37" name="TextBox 36">
                <a:extLst>
                  <a:ext uri="{FF2B5EF4-FFF2-40B4-BE49-F238E27FC236}">
                    <a16:creationId xmlns:a16="http://schemas.microsoft.com/office/drawing/2014/main" id="{6CEE5723-0DE3-E34F-BAF6-47DE1D4D6790}"/>
                  </a:ext>
                </a:extLst>
              </p:cNvPr>
              <p:cNvSpPr txBox="1"/>
              <p:nvPr/>
            </p:nvSpPr>
            <p:spPr>
              <a:xfrm>
                <a:off x="4507820" y="4372577"/>
                <a:ext cx="413997" cy="369332"/>
              </a:xfrm>
              <a:prstGeom prst="rect">
                <a:avLst/>
              </a:prstGeom>
              <a:noFill/>
            </p:spPr>
            <p:txBody>
              <a:bodyPr wrap="square" rtlCol="0">
                <a:spAutoFit/>
              </a:bodyPr>
              <a:lstStyle/>
              <a:p>
                <a:r>
                  <a:rPr lang="en-US" dirty="0"/>
                  <a:t>3</a:t>
                </a:r>
              </a:p>
            </p:txBody>
          </p:sp>
        </p:grpSp>
        <p:grpSp>
          <p:nvGrpSpPr>
            <p:cNvPr id="52" name="Group 51">
              <a:extLst>
                <a:ext uri="{FF2B5EF4-FFF2-40B4-BE49-F238E27FC236}">
                  <a16:creationId xmlns:a16="http://schemas.microsoft.com/office/drawing/2014/main" id="{DD5F5BDF-259D-1A47-88C0-6B8FEB7B5BA3}"/>
                </a:ext>
              </a:extLst>
            </p:cNvPr>
            <p:cNvGrpSpPr/>
            <p:nvPr/>
          </p:nvGrpSpPr>
          <p:grpSpPr>
            <a:xfrm>
              <a:off x="1693466" y="5151235"/>
              <a:ext cx="3228351" cy="657945"/>
              <a:chOff x="1693466" y="4083964"/>
              <a:chExt cx="3228351" cy="657945"/>
            </a:xfrm>
          </p:grpSpPr>
          <p:grpSp>
            <p:nvGrpSpPr>
              <p:cNvPr id="54" name="Group 53">
                <a:extLst>
                  <a:ext uri="{FF2B5EF4-FFF2-40B4-BE49-F238E27FC236}">
                    <a16:creationId xmlns:a16="http://schemas.microsoft.com/office/drawing/2014/main" id="{67596385-8915-444A-83A3-2F73C9A81316}"/>
                  </a:ext>
                </a:extLst>
              </p:cNvPr>
              <p:cNvGrpSpPr/>
              <p:nvPr/>
            </p:nvGrpSpPr>
            <p:grpSpPr>
              <a:xfrm>
                <a:off x="1719943" y="4093309"/>
                <a:ext cx="2219268" cy="380107"/>
                <a:chOff x="1719943" y="4093309"/>
                <a:chExt cx="2219268" cy="380107"/>
              </a:xfrm>
            </p:grpSpPr>
            <p:sp>
              <p:nvSpPr>
                <p:cNvPr id="65" name="TextBox 64">
                  <a:extLst>
                    <a:ext uri="{FF2B5EF4-FFF2-40B4-BE49-F238E27FC236}">
                      <a16:creationId xmlns:a16="http://schemas.microsoft.com/office/drawing/2014/main" id="{16DB550C-78C5-DF4A-954C-7C63CB801194}"/>
                    </a:ext>
                  </a:extLst>
                </p:cNvPr>
                <p:cNvSpPr txBox="1"/>
                <p:nvPr/>
              </p:nvSpPr>
              <p:spPr>
                <a:xfrm>
                  <a:off x="1719943" y="4093309"/>
                  <a:ext cx="297543" cy="369332"/>
                </a:xfrm>
                <a:prstGeom prst="rect">
                  <a:avLst/>
                </a:prstGeom>
                <a:noFill/>
              </p:spPr>
              <p:txBody>
                <a:bodyPr wrap="square" rtlCol="0">
                  <a:spAutoFit/>
                </a:bodyPr>
                <a:lstStyle/>
                <a:p>
                  <a:r>
                    <a:rPr lang="en-US" dirty="0">
                      <a:solidFill>
                        <a:srgbClr val="FF0000"/>
                      </a:solidFill>
                    </a:rPr>
                    <a:t>+</a:t>
                  </a:r>
                </a:p>
              </p:txBody>
            </p:sp>
            <p:sp>
              <p:nvSpPr>
                <p:cNvPr id="66" name="TextBox 65">
                  <a:extLst>
                    <a:ext uri="{FF2B5EF4-FFF2-40B4-BE49-F238E27FC236}">
                      <a16:creationId xmlns:a16="http://schemas.microsoft.com/office/drawing/2014/main" id="{222F0B2E-7CFE-BA4D-9D20-3D91881A8208}"/>
                    </a:ext>
                  </a:extLst>
                </p:cNvPr>
                <p:cNvSpPr txBox="1"/>
                <p:nvPr/>
              </p:nvSpPr>
              <p:spPr>
                <a:xfrm>
                  <a:off x="2017486" y="4093309"/>
                  <a:ext cx="297543" cy="369332"/>
                </a:xfrm>
                <a:prstGeom prst="rect">
                  <a:avLst/>
                </a:prstGeom>
                <a:noFill/>
              </p:spPr>
              <p:txBody>
                <a:bodyPr wrap="square" rtlCol="0">
                  <a:spAutoFit/>
                </a:bodyPr>
                <a:lstStyle/>
                <a:p>
                  <a:r>
                    <a:rPr lang="en-US" dirty="0">
                      <a:solidFill>
                        <a:srgbClr val="FF0000"/>
                      </a:solidFill>
                    </a:rPr>
                    <a:t>+</a:t>
                  </a:r>
                </a:p>
              </p:txBody>
            </p:sp>
            <p:sp>
              <p:nvSpPr>
                <p:cNvPr id="67" name="TextBox 66">
                  <a:extLst>
                    <a:ext uri="{FF2B5EF4-FFF2-40B4-BE49-F238E27FC236}">
                      <a16:creationId xmlns:a16="http://schemas.microsoft.com/office/drawing/2014/main" id="{ADB9BA77-F617-FC4D-A351-0D8D3628DE26}"/>
                    </a:ext>
                  </a:extLst>
                </p:cNvPr>
                <p:cNvSpPr txBox="1"/>
                <p:nvPr/>
              </p:nvSpPr>
              <p:spPr>
                <a:xfrm>
                  <a:off x="2315029" y="4093309"/>
                  <a:ext cx="297543" cy="369332"/>
                </a:xfrm>
                <a:prstGeom prst="rect">
                  <a:avLst/>
                </a:prstGeom>
                <a:noFill/>
              </p:spPr>
              <p:txBody>
                <a:bodyPr wrap="square" rtlCol="0">
                  <a:spAutoFit/>
                </a:bodyPr>
                <a:lstStyle/>
                <a:p>
                  <a:r>
                    <a:rPr lang="en-US" dirty="0">
                      <a:solidFill>
                        <a:srgbClr val="FF0000"/>
                      </a:solidFill>
                    </a:rPr>
                    <a:t>+</a:t>
                  </a:r>
                </a:p>
              </p:txBody>
            </p:sp>
            <p:sp>
              <p:nvSpPr>
                <p:cNvPr id="68" name="TextBox 67">
                  <a:extLst>
                    <a:ext uri="{FF2B5EF4-FFF2-40B4-BE49-F238E27FC236}">
                      <a16:creationId xmlns:a16="http://schemas.microsoft.com/office/drawing/2014/main" id="{961D9BEE-69A4-EA4A-9EF5-4FD8D7E6C425}"/>
                    </a:ext>
                  </a:extLst>
                </p:cNvPr>
                <p:cNvSpPr txBox="1"/>
                <p:nvPr/>
              </p:nvSpPr>
              <p:spPr>
                <a:xfrm>
                  <a:off x="2682988" y="4104084"/>
                  <a:ext cx="297543" cy="369332"/>
                </a:xfrm>
                <a:prstGeom prst="rect">
                  <a:avLst/>
                </a:prstGeom>
                <a:noFill/>
              </p:spPr>
              <p:txBody>
                <a:bodyPr wrap="square" rtlCol="0">
                  <a:spAutoFit/>
                </a:bodyPr>
                <a:lstStyle/>
                <a:p>
                  <a:r>
                    <a:rPr lang="en-US" dirty="0">
                      <a:solidFill>
                        <a:srgbClr val="FF0000"/>
                      </a:solidFill>
                    </a:rPr>
                    <a:t>+</a:t>
                  </a:r>
                </a:p>
              </p:txBody>
            </p:sp>
            <p:sp>
              <p:nvSpPr>
                <p:cNvPr id="69" name="TextBox 68">
                  <a:extLst>
                    <a:ext uri="{FF2B5EF4-FFF2-40B4-BE49-F238E27FC236}">
                      <a16:creationId xmlns:a16="http://schemas.microsoft.com/office/drawing/2014/main" id="{F14DA040-0305-154C-8986-854E20CA42B4}"/>
                    </a:ext>
                  </a:extLst>
                </p:cNvPr>
                <p:cNvSpPr txBox="1"/>
                <p:nvPr/>
              </p:nvSpPr>
              <p:spPr>
                <a:xfrm>
                  <a:off x="2977243" y="4104084"/>
                  <a:ext cx="297543" cy="369332"/>
                </a:xfrm>
                <a:prstGeom prst="rect">
                  <a:avLst/>
                </a:prstGeom>
                <a:noFill/>
              </p:spPr>
              <p:txBody>
                <a:bodyPr wrap="square" rtlCol="0">
                  <a:spAutoFit/>
                </a:bodyPr>
                <a:lstStyle/>
                <a:p>
                  <a:r>
                    <a:rPr lang="en-US" dirty="0">
                      <a:solidFill>
                        <a:srgbClr val="FF0000"/>
                      </a:solidFill>
                    </a:rPr>
                    <a:t>+</a:t>
                  </a:r>
                </a:p>
              </p:txBody>
            </p:sp>
            <p:sp>
              <p:nvSpPr>
                <p:cNvPr id="70" name="TextBox 69">
                  <a:extLst>
                    <a:ext uri="{FF2B5EF4-FFF2-40B4-BE49-F238E27FC236}">
                      <a16:creationId xmlns:a16="http://schemas.microsoft.com/office/drawing/2014/main" id="{CEF0C99A-E32F-984A-993B-D215E1B8F25F}"/>
                    </a:ext>
                  </a:extLst>
                </p:cNvPr>
                <p:cNvSpPr txBox="1"/>
                <p:nvPr/>
              </p:nvSpPr>
              <p:spPr>
                <a:xfrm>
                  <a:off x="3269343" y="4104084"/>
                  <a:ext cx="297543" cy="369332"/>
                </a:xfrm>
                <a:prstGeom prst="rect">
                  <a:avLst/>
                </a:prstGeom>
                <a:noFill/>
              </p:spPr>
              <p:txBody>
                <a:bodyPr wrap="square" rtlCol="0">
                  <a:spAutoFit/>
                </a:bodyPr>
                <a:lstStyle/>
                <a:p>
                  <a:r>
                    <a:rPr lang="en-US" dirty="0">
                      <a:solidFill>
                        <a:srgbClr val="FF0000"/>
                      </a:solidFill>
                    </a:rPr>
                    <a:t>+</a:t>
                  </a:r>
                </a:p>
              </p:txBody>
            </p:sp>
            <p:sp>
              <p:nvSpPr>
                <p:cNvPr id="71" name="TextBox 70">
                  <a:extLst>
                    <a:ext uri="{FF2B5EF4-FFF2-40B4-BE49-F238E27FC236}">
                      <a16:creationId xmlns:a16="http://schemas.microsoft.com/office/drawing/2014/main" id="{BD0B9020-B818-B44B-B41D-A152FF30A866}"/>
                    </a:ext>
                  </a:extLst>
                </p:cNvPr>
                <p:cNvSpPr txBox="1"/>
                <p:nvPr/>
              </p:nvSpPr>
              <p:spPr>
                <a:xfrm>
                  <a:off x="3641668" y="4104084"/>
                  <a:ext cx="297543" cy="369332"/>
                </a:xfrm>
                <a:prstGeom prst="rect">
                  <a:avLst/>
                </a:prstGeom>
                <a:noFill/>
              </p:spPr>
              <p:txBody>
                <a:bodyPr wrap="square" rtlCol="0">
                  <a:spAutoFit/>
                </a:bodyPr>
                <a:lstStyle/>
                <a:p>
                  <a:r>
                    <a:rPr lang="en-US" dirty="0">
                      <a:solidFill>
                        <a:srgbClr val="FF0000"/>
                      </a:solidFill>
                    </a:rPr>
                    <a:t>+</a:t>
                  </a:r>
                </a:p>
              </p:txBody>
            </p:sp>
          </p:grpSp>
          <p:sp>
            <p:nvSpPr>
              <p:cNvPr id="55" name="TextBox 54">
                <a:extLst>
                  <a:ext uri="{FF2B5EF4-FFF2-40B4-BE49-F238E27FC236}">
                    <a16:creationId xmlns:a16="http://schemas.microsoft.com/office/drawing/2014/main" id="{CBA0B16F-4746-924C-A198-3EC39182420C}"/>
                  </a:ext>
                </a:extLst>
              </p:cNvPr>
              <p:cNvSpPr txBox="1"/>
              <p:nvPr/>
            </p:nvSpPr>
            <p:spPr>
              <a:xfrm>
                <a:off x="4507820" y="4083964"/>
                <a:ext cx="413997" cy="369332"/>
              </a:xfrm>
              <a:prstGeom prst="rect">
                <a:avLst/>
              </a:prstGeom>
              <a:noFill/>
            </p:spPr>
            <p:txBody>
              <a:bodyPr wrap="square" rtlCol="0">
                <a:spAutoFit/>
              </a:bodyPr>
              <a:lstStyle/>
              <a:p>
                <a:r>
                  <a:rPr lang="en-US" dirty="0"/>
                  <a:t>3</a:t>
                </a:r>
              </a:p>
            </p:txBody>
          </p:sp>
          <p:grpSp>
            <p:nvGrpSpPr>
              <p:cNvPr id="56" name="Group 55">
                <a:extLst>
                  <a:ext uri="{FF2B5EF4-FFF2-40B4-BE49-F238E27FC236}">
                    <a16:creationId xmlns:a16="http://schemas.microsoft.com/office/drawing/2014/main" id="{9769FA56-FD07-3343-A719-CDAD6400CADC}"/>
                  </a:ext>
                </a:extLst>
              </p:cNvPr>
              <p:cNvGrpSpPr/>
              <p:nvPr/>
            </p:nvGrpSpPr>
            <p:grpSpPr>
              <a:xfrm>
                <a:off x="1693466" y="4361802"/>
                <a:ext cx="2219268" cy="380107"/>
                <a:chOff x="1719943" y="4093309"/>
                <a:chExt cx="2219268" cy="380107"/>
              </a:xfrm>
            </p:grpSpPr>
            <p:sp>
              <p:nvSpPr>
                <p:cNvPr id="58" name="TextBox 57">
                  <a:extLst>
                    <a:ext uri="{FF2B5EF4-FFF2-40B4-BE49-F238E27FC236}">
                      <a16:creationId xmlns:a16="http://schemas.microsoft.com/office/drawing/2014/main" id="{D5CBC8A6-5C2E-AF4B-88CE-D48E7C0CDA26}"/>
                    </a:ext>
                  </a:extLst>
                </p:cNvPr>
                <p:cNvSpPr txBox="1"/>
                <p:nvPr/>
              </p:nvSpPr>
              <p:spPr>
                <a:xfrm>
                  <a:off x="1719943" y="4093309"/>
                  <a:ext cx="297543" cy="369332"/>
                </a:xfrm>
                <a:prstGeom prst="rect">
                  <a:avLst/>
                </a:prstGeom>
                <a:noFill/>
              </p:spPr>
              <p:txBody>
                <a:bodyPr wrap="square" rtlCol="0">
                  <a:spAutoFit/>
                </a:bodyPr>
                <a:lstStyle/>
                <a:p>
                  <a:r>
                    <a:rPr lang="en-US" dirty="0">
                      <a:solidFill>
                        <a:srgbClr val="FF0000"/>
                      </a:solidFill>
                    </a:rPr>
                    <a:t>+</a:t>
                  </a:r>
                </a:p>
              </p:txBody>
            </p:sp>
            <p:sp>
              <p:nvSpPr>
                <p:cNvPr id="59" name="TextBox 58">
                  <a:extLst>
                    <a:ext uri="{FF2B5EF4-FFF2-40B4-BE49-F238E27FC236}">
                      <a16:creationId xmlns:a16="http://schemas.microsoft.com/office/drawing/2014/main" id="{16DDF7C6-DF8B-104A-9C5B-069D1251AF4C}"/>
                    </a:ext>
                  </a:extLst>
                </p:cNvPr>
                <p:cNvSpPr txBox="1"/>
                <p:nvPr/>
              </p:nvSpPr>
              <p:spPr>
                <a:xfrm>
                  <a:off x="2017486" y="4093309"/>
                  <a:ext cx="297543" cy="369332"/>
                </a:xfrm>
                <a:prstGeom prst="rect">
                  <a:avLst/>
                </a:prstGeom>
                <a:noFill/>
              </p:spPr>
              <p:txBody>
                <a:bodyPr wrap="square" rtlCol="0">
                  <a:spAutoFit/>
                </a:bodyPr>
                <a:lstStyle/>
                <a:p>
                  <a:r>
                    <a:rPr lang="en-US" dirty="0">
                      <a:solidFill>
                        <a:srgbClr val="FF0000"/>
                      </a:solidFill>
                    </a:rPr>
                    <a:t>+</a:t>
                  </a:r>
                </a:p>
              </p:txBody>
            </p:sp>
            <p:sp>
              <p:nvSpPr>
                <p:cNvPr id="60" name="TextBox 59">
                  <a:extLst>
                    <a:ext uri="{FF2B5EF4-FFF2-40B4-BE49-F238E27FC236}">
                      <a16:creationId xmlns:a16="http://schemas.microsoft.com/office/drawing/2014/main" id="{4FB6A16E-AF59-6049-82CD-DC867AE5887A}"/>
                    </a:ext>
                  </a:extLst>
                </p:cNvPr>
                <p:cNvSpPr txBox="1"/>
                <p:nvPr/>
              </p:nvSpPr>
              <p:spPr>
                <a:xfrm>
                  <a:off x="2315029" y="4093309"/>
                  <a:ext cx="297543" cy="369332"/>
                </a:xfrm>
                <a:prstGeom prst="rect">
                  <a:avLst/>
                </a:prstGeom>
                <a:noFill/>
              </p:spPr>
              <p:txBody>
                <a:bodyPr wrap="square" rtlCol="0">
                  <a:spAutoFit/>
                </a:bodyPr>
                <a:lstStyle/>
                <a:p>
                  <a:r>
                    <a:rPr lang="en-US" dirty="0">
                      <a:solidFill>
                        <a:srgbClr val="FF0000"/>
                      </a:solidFill>
                    </a:rPr>
                    <a:t>+</a:t>
                  </a:r>
                </a:p>
              </p:txBody>
            </p:sp>
            <p:sp>
              <p:nvSpPr>
                <p:cNvPr id="61" name="TextBox 60">
                  <a:extLst>
                    <a:ext uri="{FF2B5EF4-FFF2-40B4-BE49-F238E27FC236}">
                      <a16:creationId xmlns:a16="http://schemas.microsoft.com/office/drawing/2014/main" id="{2B7366DC-055F-E14D-ADA3-936609A5F3EA}"/>
                    </a:ext>
                  </a:extLst>
                </p:cNvPr>
                <p:cNvSpPr txBox="1"/>
                <p:nvPr/>
              </p:nvSpPr>
              <p:spPr>
                <a:xfrm>
                  <a:off x="2682988" y="4104084"/>
                  <a:ext cx="297543" cy="369332"/>
                </a:xfrm>
                <a:prstGeom prst="rect">
                  <a:avLst/>
                </a:prstGeom>
                <a:noFill/>
              </p:spPr>
              <p:txBody>
                <a:bodyPr wrap="square" rtlCol="0">
                  <a:spAutoFit/>
                </a:bodyPr>
                <a:lstStyle/>
                <a:p>
                  <a:r>
                    <a:rPr lang="en-US" dirty="0">
                      <a:solidFill>
                        <a:srgbClr val="FF0000"/>
                      </a:solidFill>
                    </a:rPr>
                    <a:t>+</a:t>
                  </a:r>
                </a:p>
              </p:txBody>
            </p:sp>
            <p:sp>
              <p:nvSpPr>
                <p:cNvPr id="62" name="TextBox 61">
                  <a:extLst>
                    <a:ext uri="{FF2B5EF4-FFF2-40B4-BE49-F238E27FC236}">
                      <a16:creationId xmlns:a16="http://schemas.microsoft.com/office/drawing/2014/main" id="{7DD71B25-071F-0C49-8B6B-D66EE79447AA}"/>
                    </a:ext>
                  </a:extLst>
                </p:cNvPr>
                <p:cNvSpPr txBox="1"/>
                <p:nvPr/>
              </p:nvSpPr>
              <p:spPr>
                <a:xfrm>
                  <a:off x="2977243" y="4104084"/>
                  <a:ext cx="297543" cy="369332"/>
                </a:xfrm>
                <a:prstGeom prst="rect">
                  <a:avLst/>
                </a:prstGeom>
                <a:noFill/>
              </p:spPr>
              <p:txBody>
                <a:bodyPr wrap="square" rtlCol="0">
                  <a:spAutoFit/>
                </a:bodyPr>
                <a:lstStyle/>
                <a:p>
                  <a:r>
                    <a:rPr lang="en-US" dirty="0">
                      <a:solidFill>
                        <a:srgbClr val="FF0000"/>
                      </a:solidFill>
                    </a:rPr>
                    <a:t>+</a:t>
                  </a:r>
                </a:p>
              </p:txBody>
            </p:sp>
            <p:sp>
              <p:nvSpPr>
                <p:cNvPr id="63" name="TextBox 62">
                  <a:extLst>
                    <a:ext uri="{FF2B5EF4-FFF2-40B4-BE49-F238E27FC236}">
                      <a16:creationId xmlns:a16="http://schemas.microsoft.com/office/drawing/2014/main" id="{0A39D9CB-201C-234D-8C16-FF68BDB97E0A}"/>
                    </a:ext>
                  </a:extLst>
                </p:cNvPr>
                <p:cNvSpPr txBox="1"/>
                <p:nvPr/>
              </p:nvSpPr>
              <p:spPr>
                <a:xfrm>
                  <a:off x="3269343" y="4104084"/>
                  <a:ext cx="297543" cy="369332"/>
                </a:xfrm>
                <a:prstGeom prst="rect">
                  <a:avLst/>
                </a:prstGeom>
                <a:noFill/>
              </p:spPr>
              <p:txBody>
                <a:bodyPr wrap="square" rtlCol="0">
                  <a:spAutoFit/>
                </a:bodyPr>
                <a:lstStyle/>
                <a:p>
                  <a:r>
                    <a:rPr lang="en-US" dirty="0">
                      <a:solidFill>
                        <a:srgbClr val="FF0000"/>
                      </a:solidFill>
                    </a:rPr>
                    <a:t>+</a:t>
                  </a:r>
                </a:p>
              </p:txBody>
            </p:sp>
            <p:sp>
              <p:nvSpPr>
                <p:cNvPr id="64" name="TextBox 63">
                  <a:extLst>
                    <a:ext uri="{FF2B5EF4-FFF2-40B4-BE49-F238E27FC236}">
                      <a16:creationId xmlns:a16="http://schemas.microsoft.com/office/drawing/2014/main" id="{84C0A317-E628-4640-916C-91A1D1B6DD26}"/>
                    </a:ext>
                  </a:extLst>
                </p:cNvPr>
                <p:cNvSpPr txBox="1"/>
                <p:nvPr/>
              </p:nvSpPr>
              <p:spPr>
                <a:xfrm>
                  <a:off x="3641668" y="4104084"/>
                  <a:ext cx="297543" cy="369332"/>
                </a:xfrm>
                <a:prstGeom prst="rect">
                  <a:avLst/>
                </a:prstGeom>
                <a:noFill/>
              </p:spPr>
              <p:txBody>
                <a:bodyPr wrap="square" rtlCol="0">
                  <a:spAutoFit/>
                </a:bodyPr>
                <a:lstStyle/>
                <a:p>
                  <a:r>
                    <a:rPr lang="en-US" dirty="0">
                      <a:solidFill>
                        <a:srgbClr val="FF0000"/>
                      </a:solidFill>
                    </a:rPr>
                    <a:t>+</a:t>
                  </a:r>
                </a:p>
              </p:txBody>
            </p:sp>
          </p:grpSp>
          <p:sp>
            <p:nvSpPr>
              <p:cNvPr id="57" name="TextBox 56">
                <a:extLst>
                  <a:ext uri="{FF2B5EF4-FFF2-40B4-BE49-F238E27FC236}">
                    <a16:creationId xmlns:a16="http://schemas.microsoft.com/office/drawing/2014/main" id="{D27B0665-A9DE-1347-A8B8-10276A6717AD}"/>
                  </a:ext>
                </a:extLst>
              </p:cNvPr>
              <p:cNvSpPr txBox="1"/>
              <p:nvPr/>
            </p:nvSpPr>
            <p:spPr>
              <a:xfrm>
                <a:off x="4507820" y="4372577"/>
                <a:ext cx="413997" cy="369332"/>
              </a:xfrm>
              <a:prstGeom prst="rect">
                <a:avLst/>
              </a:prstGeom>
              <a:noFill/>
            </p:spPr>
            <p:txBody>
              <a:bodyPr wrap="square" rtlCol="0">
                <a:spAutoFit/>
              </a:bodyPr>
              <a:lstStyle/>
              <a:p>
                <a:r>
                  <a:rPr lang="en-US" dirty="0"/>
                  <a:t>6</a:t>
                </a:r>
              </a:p>
            </p:txBody>
          </p:sp>
        </p:grpSp>
        <p:grpSp>
          <p:nvGrpSpPr>
            <p:cNvPr id="72" name="Group 71">
              <a:extLst>
                <a:ext uri="{FF2B5EF4-FFF2-40B4-BE49-F238E27FC236}">
                  <a16:creationId xmlns:a16="http://schemas.microsoft.com/office/drawing/2014/main" id="{75A6DFF7-B32A-2F4F-BD43-8319A9352711}"/>
                </a:ext>
              </a:extLst>
            </p:cNvPr>
            <p:cNvGrpSpPr/>
            <p:nvPr/>
          </p:nvGrpSpPr>
          <p:grpSpPr>
            <a:xfrm>
              <a:off x="1693466" y="5691825"/>
              <a:ext cx="3228351" cy="657945"/>
              <a:chOff x="1693466" y="4083964"/>
              <a:chExt cx="3228351" cy="657945"/>
            </a:xfrm>
          </p:grpSpPr>
          <p:grpSp>
            <p:nvGrpSpPr>
              <p:cNvPr id="74" name="Group 73">
                <a:extLst>
                  <a:ext uri="{FF2B5EF4-FFF2-40B4-BE49-F238E27FC236}">
                    <a16:creationId xmlns:a16="http://schemas.microsoft.com/office/drawing/2014/main" id="{4EBE23CF-009D-0648-961A-FAE23D7B4569}"/>
                  </a:ext>
                </a:extLst>
              </p:cNvPr>
              <p:cNvGrpSpPr/>
              <p:nvPr/>
            </p:nvGrpSpPr>
            <p:grpSpPr>
              <a:xfrm>
                <a:off x="1719943" y="4093309"/>
                <a:ext cx="2219268" cy="380107"/>
                <a:chOff x="1719943" y="4093309"/>
                <a:chExt cx="2219268" cy="380107"/>
              </a:xfrm>
            </p:grpSpPr>
            <p:sp>
              <p:nvSpPr>
                <p:cNvPr id="85" name="TextBox 84">
                  <a:extLst>
                    <a:ext uri="{FF2B5EF4-FFF2-40B4-BE49-F238E27FC236}">
                      <a16:creationId xmlns:a16="http://schemas.microsoft.com/office/drawing/2014/main" id="{559CC0F6-7555-8D4D-8E38-AE952235A607}"/>
                    </a:ext>
                  </a:extLst>
                </p:cNvPr>
                <p:cNvSpPr txBox="1"/>
                <p:nvPr/>
              </p:nvSpPr>
              <p:spPr>
                <a:xfrm>
                  <a:off x="1719943" y="4093309"/>
                  <a:ext cx="297543" cy="369332"/>
                </a:xfrm>
                <a:prstGeom prst="rect">
                  <a:avLst/>
                </a:prstGeom>
                <a:noFill/>
              </p:spPr>
              <p:txBody>
                <a:bodyPr wrap="square" rtlCol="0">
                  <a:spAutoFit/>
                </a:bodyPr>
                <a:lstStyle/>
                <a:p>
                  <a:r>
                    <a:rPr lang="en-US" dirty="0">
                      <a:solidFill>
                        <a:srgbClr val="FF0000"/>
                      </a:solidFill>
                    </a:rPr>
                    <a:t>+</a:t>
                  </a:r>
                </a:p>
              </p:txBody>
            </p:sp>
            <p:sp>
              <p:nvSpPr>
                <p:cNvPr id="86" name="TextBox 85">
                  <a:extLst>
                    <a:ext uri="{FF2B5EF4-FFF2-40B4-BE49-F238E27FC236}">
                      <a16:creationId xmlns:a16="http://schemas.microsoft.com/office/drawing/2014/main" id="{DB9BFCE1-44CA-BA40-8163-7B56A3DBC1F3}"/>
                    </a:ext>
                  </a:extLst>
                </p:cNvPr>
                <p:cNvSpPr txBox="1"/>
                <p:nvPr/>
              </p:nvSpPr>
              <p:spPr>
                <a:xfrm>
                  <a:off x="2017486" y="4093309"/>
                  <a:ext cx="297543" cy="369332"/>
                </a:xfrm>
                <a:prstGeom prst="rect">
                  <a:avLst/>
                </a:prstGeom>
                <a:noFill/>
              </p:spPr>
              <p:txBody>
                <a:bodyPr wrap="square" rtlCol="0">
                  <a:spAutoFit/>
                </a:bodyPr>
                <a:lstStyle/>
                <a:p>
                  <a:r>
                    <a:rPr lang="en-US" dirty="0">
                      <a:solidFill>
                        <a:srgbClr val="FF0000"/>
                      </a:solidFill>
                    </a:rPr>
                    <a:t>+</a:t>
                  </a:r>
                </a:p>
              </p:txBody>
            </p:sp>
            <p:sp>
              <p:nvSpPr>
                <p:cNvPr id="87" name="TextBox 86">
                  <a:extLst>
                    <a:ext uri="{FF2B5EF4-FFF2-40B4-BE49-F238E27FC236}">
                      <a16:creationId xmlns:a16="http://schemas.microsoft.com/office/drawing/2014/main" id="{AE967C13-0C39-9C43-BF93-270915BBF6F4}"/>
                    </a:ext>
                  </a:extLst>
                </p:cNvPr>
                <p:cNvSpPr txBox="1"/>
                <p:nvPr/>
              </p:nvSpPr>
              <p:spPr>
                <a:xfrm>
                  <a:off x="2315029" y="4093309"/>
                  <a:ext cx="297543" cy="369332"/>
                </a:xfrm>
                <a:prstGeom prst="rect">
                  <a:avLst/>
                </a:prstGeom>
                <a:noFill/>
              </p:spPr>
              <p:txBody>
                <a:bodyPr wrap="square" rtlCol="0">
                  <a:spAutoFit/>
                </a:bodyPr>
                <a:lstStyle/>
                <a:p>
                  <a:r>
                    <a:rPr lang="en-US" dirty="0">
                      <a:solidFill>
                        <a:srgbClr val="FF0000"/>
                      </a:solidFill>
                    </a:rPr>
                    <a:t>+</a:t>
                  </a:r>
                </a:p>
              </p:txBody>
            </p:sp>
            <p:sp>
              <p:nvSpPr>
                <p:cNvPr id="88" name="TextBox 87">
                  <a:extLst>
                    <a:ext uri="{FF2B5EF4-FFF2-40B4-BE49-F238E27FC236}">
                      <a16:creationId xmlns:a16="http://schemas.microsoft.com/office/drawing/2014/main" id="{7D1D53F8-FF76-CB4A-8EF3-CFC7C969704F}"/>
                    </a:ext>
                  </a:extLst>
                </p:cNvPr>
                <p:cNvSpPr txBox="1"/>
                <p:nvPr/>
              </p:nvSpPr>
              <p:spPr>
                <a:xfrm>
                  <a:off x="2682988" y="4104084"/>
                  <a:ext cx="297543" cy="369332"/>
                </a:xfrm>
                <a:prstGeom prst="rect">
                  <a:avLst/>
                </a:prstGeom>
                <a:noFill/>
              </p:spPr>
              <p:txBody>
                <a:bodyPr wrap="square" rtlCol="0">
                  <a:spAutoFit/>
                </a:bodyPr>
                <a:lstStyle/>
                <a:p>
                  <a:r>
                    <a:rPr lang="en-US" dirty="0">
                      <a:solidFill>
                        <a:srgbClr val="FF0000"/>
                      </a:solidFill>
                    </a:rPr>
                    <a:t>+</a:t>
                  </a:r>
                </a:p>
              </p:txBody>
            </p:sp>
            <p:sp>
              <p:nvSpPr>
                <p:cNvPr id="89" name="TextBox 88">
                  <a:extLst>
                    <a:ext uri="{FF2B5EF4-FFF2-40B4-BE49-F238E27FC236}">
                      <a16:creationId xmlns:a16="http://schemas.microsoft.com/office/drawing/2014/main" id="{55E20566-6384-2A48-BB2D-664E4D306B70}"/>
                    </a:ext>
                  </a:extLst>
                </p:cNvPr>
                <p:cNvSpPr txBox="1"/>
                <p:nvPr/>
              </p:nvSpPr>
              <p:spPr>
                <a:xfrm>
                  <a:off x="2977243" y="4104084"/>
                  <a:ext cx="297543" cy="369332"/>
                </a:xfrm>
                <a:prstGeom prst="rect">
                  <a:avLst/>
                </a:prstGeom>
                <a:noFill/>
              </p:spPr>
              <p:txBody>
                <a:bodyPr wrap="square" rtlCol="0">
                  <a:spAutoFit/>
                </a:bodyPr>
                <a:lstStyle/>
                <a:p>
                  <a:r>
                    <a:rPr lang="en-US" dirty="0">
                      <a:solidFill>
                        <a:srgbClr val="FF0000"/>
                      </a:solidFill>
                    </a:rPr>
                    <a:t>+</a:t>
                  </a:r>
                </a:p>
              </p:txBody>
            </p:sp>
            <p:sp>
              <p:nvSpPr>
                <p:cNvPr id="90" name="TextBox 89">
                  <a:extLst>
                    <a:ext uri="{FF2B5EF4-FFF2-40B4-BE49-F238E27FC236}">
                      <a16:creationId xmlns:a16="http://schemas.microsoft.com/office/drawing/2014/main" id="{0090F5F3-5D5A-5147-BEA7-BB8BEEF3F269}"/>
                    </a:ext>
                  </a:extLst>
                </p:cNvPr>
                <p:cNvSpPr txBox="1"/>
                <p:nvPr/>
              </p:nvSpPr>
              <p:spPr>
                <a:xfrm>
                  <a:off x="3269343" y="4104084"/>
                  <a:ext cx="297543" cy="369332"/>
                </a:xfrm>
                <a:prstGeom prst="rect">
                  <a:avLst/>
                </a:prstGeom>
                <a:noFill/>
              </p:spPr>
              <p:txBody>
                <a:bodyPr wrap="square" rtlCol="0">
                  <a:spAutoFit/>
                </a:bodyPr>
                <a:lstStyle/>
                <a:p>
                  <a:r>
                    <a:rPr lang="en-US" dirty="0">
                      <a:solidFill>
                        <a:srgbClr val="FF0000"/>
                      </a:solidFill>
                    </a:rPr>
                    <a:t>+</a:t>
                  </a:r>
                </a:p>
              </p:txBody>
            </p:sp>
            <p:sp>
              <p:nvSpPr>
                <p:cNvPr id="91" name="TextBox 90">
                  <a:extLst>
                    <a:ext uri="{FF2B5EF4-FFF2-40B4-BE49-F238E27FC236}">
                      <a16:creationId xmlns:a16="http://schemas.microsoft.com/office/drawing/2014/main" id="{1175BD44-E524-2847-B549-73F0DA53F482}"/>
                    </a:ext>
                  </a:extLst>
                </p:cNvPr>
                <p:cNvSpPr txBox="1"/>
                <p:nvPr/>
              </p:nvSpPr>
              <p:spPr>
                <a:xfrm>
                  <a:off x="3641668" y="4104084"/>
                  <a:ext cx="297543" cy="369332"/>
                </a:xfrm>
                <a:prstGeom prst="rect">
                  <a:avLst/>
                </a:prstGeom>
                <a:noFill/>
              </p:spPr>
              <p:txBody>
                <a:bodyPr wrap="square" rtlCol="0">
                  <a:spAutoFit/>
                </a:bodyPr>
                <a:lstStyle/>
                <a:p>
                  <a:r>
                    <a:rPr lang="en-US" dirty="0">
                      <a:solidFill>
                        <a:srgbClr val="FF0000"/>
                      </a:solidFill>
                    </a:rPr>
                    <a:t>+</a:t>
                  </a:r>
                </a:p>
              </p:txBody>
            </p:sp>
          </p:grpSp>
          <p:sp>
            <p:nvSpPr>
              <p:cNvPr id="75" name="TextBox 74">
                <a:extLst>
                  <a:ext uri="{FF2B5EF4-FFF2-40B4-BE49-F238E27FC236}">
                    <a16:creationId xmlns:a16="http://schemas.microsoft.com/office/drawing/2014/main" id="{C1554CE8-3932-3344-A251-ACAF88D3F78A}"/>
                  </a:ext>
                </a:extLst>
              </p:cNvPr>
              <p:cNvSpPr txBox="1"/>
              <p:nvPr/>
            </p:nvSpPr>
            <p:spPr>
              <a:xfrm>
                <a:off x="4507820" y="4083964"/>
                <a:ext cx="413997" cy="369332"/>
              </a:xfrm>
              <a:prstGeom prst="rect">
                <a:avLst/>
              </a:prstGeom>
              <a:noFill/>
            </p:spPr>
            <p:txBody>
              <a:bodyPr wrap="square" rtlCol="0">
                <a:spAutoFit/>
              </a:bodyPr>
              <a:lstStyle/>
              <a:p>
                <a:r>
                  <a:rPr lang="en-US" dirty="0"/>
                  <a:t>2</a:t>
                </a:r>
              </a:p>
            </p:txBody>
          </p:sp>
          <p:grpSp>
            <p:nvGrpSpPr>
              <p:cNvPr id="76" name="Group 75">
                <a:extLst>
                  <a:ext uri="{FF2B5EF4-FFF2-40B4-BE49-F238E27FC236}">
                    <a16:creationId xmlns:a16="http://schemas.microsoft.com/office/drawing/2014/main" id="{196350B3-D51C-9943-AE1F-0F64C29AC5E2}"/>
                  </a:ext>
                </a:extLst>
              </p:cNvPr>
              <p:cNvGrpSpPr/>
              <p:nvPr/>
            </p:nvGrpSpPr>
            <p:grpSpPr>
              <a:xfrm>
                <a:off x="1693466" y="4361802"/>
                <a:ext cx="2219268" cy="380107"/>
                <a:chOff x="1719943" y="4093309"/>
                <a:chExt cx="2219268" cy="380107"/>
              </a:xfrm>
            </p:grpSpPr>
            <p:sp>
              <p:nvSpPr>
                <p:cNvPr id="78" name="TextBox 77">
                  <a:extLst>
                    <a:ext uri="{FF2B5EF4-FFF2-40B4-BE49-F238E27FC236}">
                      <a16:creationId xmlns:a16="http://schemas.microsoft.com/office/drawing/2014/main" id="{8AF69360-1566-DC41-B1A3-82EAB4EEB7CD}"/>
                    </a:ext>
                  </a:extLst>
                </p:cNvPr>
                <p:cNvSpPr txBox="1"/>
                <p:nvPr/>
              </p:nvSpPr>
              <p:spPr>
                <a:xfrm>
                  <a:off x="1719943" y="4093309"/>
                  <a:ext cx="297543" cy="369332"/>
                </a:xfrm>
                <a:prstGeom prst="rect">
                  <a:avLst/>
                </a:prstGeom>
                <a:noFill/>
              </p:spPr>
              <p:txBody>
                <a:bodyPr wrap="square" rtlCol="0">
                  <a:spAutoFit/>
                </a:bodyPr>
                <a:lstStyle/>
                <a:p>
                  <a:r>
                    <a:rPr lang="en-US" dirty="0">
                      <a:solidFill>
                        <a:srgbClr val="FF0000"/>
                      </a:solidFill>
                    </a:rPr>
                    <a:t>+</a:t>
                  </a:r>
                </a:p>
              </p:txBody>
            </p:sp>
            <p:sp>
              <p:nvSpPr>
                <p:cNvPr id="79" name="TextBox 78">
                  <a:extLst>
                    <a:ext uri="{FF2B5EF4-FFF2-40B4-BE49-F238E27FC236}">
                      <a16:creationId xmlns:a16="http://schemas.microsoft.com/office/drawing/2014/main" id="{8A1FD21E-B96E-EF42-B5D6-7A7027E2D90F}"/>
                    </a:ext>
                  </a:extLst>
                </p:cNvPr>
                <p:cNvSpPr txBox="1"/>
                <p:nvPr/>
              </p:nvSpPr>
              <p:spPr>
                <a:xfrm>
                  <a:off x="2017486" y="4093309"/>
                  <a:ext cx="297543" cy="369332"/>
                </a:xfrm>
                <a:prstGeom prst="rect">
                  <a:avLst/>
                </a:prstGeom>
                <a:noFill/>
              </p:spPr>
              <p:txBody>
                <a:bodyPr wrap="square" rtlCol="0">
                  <a:spAutoFit/>
                </a:bodyPr>
                <a:lstStyle/>
                <a:p>
                  <a:r>
                    <a:rPr lang="en-US" dirty="0">
                      <a:solidFill>
                        <a:srgbClr val="FF0000"/>
                      </a:solidFill>
                    </a:rPr>
                    <a:t>+</a:t>
                  </a:r>
                </a:p>
              </p:txBody>
            </p:sp>
            <p:sp>
              <p:nvSpPr>
                <p:cNvPr id="80" name="TextBox 79">
                  <a:extLst>
                    <a:ext uri="{FF2B5EF4-FFF2-40B4-BE49-F238E27FC236}">
                      <a16:creationId xmlns:a16="http://schemas.microsoft.com/office/drawing/2014/main" id="{AEC035CF-C451-1D4D-9EF3-47EE07E87673}"/>
                    </a:ext>
                  </a:extLst>
                </p:cNvPr>
                <p:cNvSpPr txBox="1"/>
                <p:nvPr/>
              </p:nvSpPr>
              <p:spPr>
                <a:xfrm>
                  <a:off x="2315029" y="4093309"/>
                  <a:ext cx="297543" cy="369332"/>
                </a:xfrm>
                <a:prstGeom prst="rect">
                  <a:avLst/>
                </a:prstGeom>
                <a:noFill/>
              </p:spPr>
              <p:txBody>
                <a:bodyPr wrap="square" rtlCol="0">
                  <a:spAutoFit/>
                </a:bodyPr>
                <a:lstStyle/>
                <a:p>
                  <a:r>
                    <a:rPr lang="en-US" dirty="0">
                      <a:solidFill>
                        <a:srgbClr val="FF0000"/>
                      </a:solidFill>
                    </a:rPr>
                    <a:t>+</a:t>
                  </a:r>
                </a:p>
              </p:txBody>
            </p:sp>
            <p:sp>
              <p:nvSpPr>
                <p:cNvPr id="81" name="TextBox 80">
                  <a:extLst>
                    <a:ext uri="{FF2B5EF4-FFF2-40B4-BE49-F238E27FC236}">
                      <a16:creationId xmlns:a16="http://schemas.microsoft.com/office/drawing/2014/main" id="{EB09D95D-388A-A145-8074-AA4A52657C05}"/>
                    </a:ext>
                  </a:extLst>
                </p:cNvPr>
                <p:cNvSpPr txBox="1"/>
                <p:nvPr/>
              </p:nvSpPr>
              <p:spPr>
                <a:xfrm>
                  <a:off x="2682988" y="4104084"/>
                  <a:ext cx="297543" cy="369332"/>
                </a:xfrm>
                <a:prstGeom prst="rect">
                  <a:avLst/>
                </a:prstGeom>
                <a:noFill/>
              </p:spPr>
              <p:txBody>
                <a:bodyPr wrap="square" rtlCol="0">
                  <a:spAutoFit/>
                </a:bodyPr>
                <a:lstStyle/>
                <a:p>
                  <a:r>
                    <a:rPr lang="en-US" dirty="0">
                      <a:solidFill>
                        <a:srgbClr val="FF0000"/>
                      </a:solidFill>
                    </a:rPr>
                    <a:t>+</a:t>
                  </a:r>
                </a:p>
              </p:txBody>
            </p:sp>
            <p:sp>
              <p:nvSpPr>
                <p:cNvPr id="82" name="TextBox 81">
                  <a:extLst>
                    <a:ext uri="{FF2B5EF4-FFF2-40B4-BE49-F238E27FC236}">
                      <a16:creationId xmlns:a16="http://schemas.microsoft.com/office/drawing/2014/main" id="{9F5C5658-70B0-E547-9331-18293143A627}"/>
                    </a:ext>
                  </a:extLst>
                </p:cNvPr>
                <p:cNvSpPr txBox="1"/>
                <p:nvPr/>
              </p:nvSpPr>
              <p:spPr>
                <a:xfrm>
                  <a:off x="2977243" y="4104084"/>
                  <a:ext cx="297543" cy="369332"/>
                </a:xfrm>
                <a:prstGeom prst="rect">
                  <a:avLst/>
                </a:prstGeom>
                <a:noFill/>
              </p:spPr>
              <p:txBody>
                <a:bodyPr wrap="square" rtlCol="0">
                  <a:spAutoFit/>
                </a:bodyPr>
                <a:lstStyle/>
                <a:p>
                  <a:r>
                    <a:rPr lang="en-US" dirty="0">
                      <a:solidFill>
                        <a:srgbClr val="FF0000"/>
                      </a:solidFill>
                    </a:rPr>
                    <a:t>+</a:t>
                  </a:r>
                </a:p>
              </p:txBody>
            </p:sp>
            <p:sp>
              <p:nvSpPr>
                <p:cNvPr id="83" name="TextBox 82">
                  <a:extLst>
                    <a:ext uri="{FF2B5EF4-FFF2-40B4-BE49-F238E27FC236}">
                      <a16:creationId xmlns:a16="http://schemas.microsoft.com/office/drawing/2014/main" id="{19C11AAF-7EB8-5248-8B0E-7A9CA22F2208}"/>
                    </a:ext>
                  </a:extLst>
                </p:cNvPr>
                <p:cNvSpPr txBox="1"/>
                <p:nvPr/>
              </p:nvSpPr>
              <p:spPr>
                <a:xfrm>
                  <a:off x="3269343" y="4104084"/>
                  <a:ext cx="297543" cy="369332"/>
                </a:xfrm>
                <a:prstGeom prst="rect">
                  <a:avLst/>
                </a:prstGeom>
                <a:noFill/>
              </p:spPr>
              <p:txBody>
                <a:bodyPr wrap="square" rtlCol="0">
                  <a:spAutoFit/>
                </a:bodyPr>
                <a:lstStyle/>
                <a:p>
                  <a:r>
                    <a:rPr lang="en-US" dirty="0">
                      <a:solidFill>
                        <a:srgbClr val="FF0000"/>
                      </a:solidFill>
                    </a:rPr>
                    <a:t>+</a:t>
                  </a:r>
                </a:p>
              </p:txBody>
            </p:sp>
            <p:sp>
              <p:nvSpPr>
                <p:cNvPr id="84" name="TextBox 83">
                  <a:extLst>
                    <a:ext uri="{FF2B5EF4-FFF2-40B4-BE49-F238E27FC236}">
                      <a16:creationId xmlns:a16="http://schemas.microsoft.com/office/drawing/2014/main" id="{5D815111-0D55-8C4F-ABDF-4296B1A46F2A}"/>
                    </a:ext>
                  </a:extLst>
                </p:cNvPr>
                <p:cNvSpPr txBox="1"/>
                <p:nvPr/>
              </p:nvSpPr>
              <p:spPr>
                <a:xfrm>
                  <a:off x="3641668" y="4104084"/>
                  <a:ext cx="297543" cy="369332"/>
                </a:xfrm>
                <a:prstGeom prst="rect">
                  <a:avLst/>
                </a:prstGeom>
                <a:noFill/>
              </p:spPr>
              <p:txBody>
                <a:bodyPr wrap="square" rtlCol="0">
                  <a:spAutoFit/>
                </a:bodyPr>
                <a:lstStyle/>
                <a:p>
                  <a:r>
                    <a:rPr lang="en-US" dirty="0">
                      <a:solidFill>
                        <a:srgbClr val="FF0000"/>
                      </a:solidFill>
                    </a:rPr>
                    <a:t>+</a:t>
                  </a:r>
                </a:p>
              </p:txBody>
            </p:sp>
          </p:grpSp>
          <p:sp>
            <p:nvSpPr>
              <p:cNvPr id="77" name="TextBox 76">
                <a:extLst>
                  <a:ext uri="{FF2B5EF4-FFF2-40B4-BE49-F238E27FC236}">
                    <a16:creationId xmlns:a16="http://schemas.microsoft.com/office/drawing/2014/main" id="{9A8F04D1-49BB-9F46-B678-002C5BB55BF2}"/>
                  </a:ext>
                </a:extLst>
              </p:cNvPr>
              <p:cNvSpPr txBox="1"/>
              <p:nvPr/>
            </p:nvSpPr>
            <p:spPr>
              <a:xfrm>
                <a:off x="4507820" y="4372577"/>
                <a:ext cx="413997" cy="369332"/>
              </a:xfrm>
              <a:prstGeom prst="rect">
                <a:avLst/>
              </a:prstGeom>
              <a:noFill/>
            </p:spPr>
            <p:txBody>
              <a:bodyPr wrap="square" rtlCol="0">
                <a:spAutoFit/>
              </a:bodyPr>
              <a:lstStyle/>
              <a:p>
                <a:r>
                  <a:rPr lang="en-US" dirty="0"/>
                  <a:t>3</a:t>
                </a:r>
              </a:p>
            </p:txBody>
          </p:sp>
        </p:grpSp>
      </p:grpSp>
      <p:grpSp>
        <p:nvGrpSpPr>
          <p:cNvPr id="99" name="Group 98">
            <a:extLst>
              <a:ext uri="{FF2B5EF4-FFF2-40B4-BE49-F238E27FC236}">
                <a16:creationId xmlns:a16="http://schemas.microsoft.com/office/drawing/2014/main" id="{A6C6ADC8-5483-2348-8397-5C4924832E7C}"/>
              </a:ext>
            </a:extLst>
          </p:cNvPr>
          <p:cNvGrpSpPr/>
          <p:nvPr/>
        </p:nvGrpSpPr>
        <p:grpSpPr>
          <a:xfrm>
            <a:off x="4354286" y="6338995"/>
            <a:ext cx="2786743" cy="660834"/>
            <a:chOff x="4354286" y="6338995"/>
            <a:chExt cx="2786743" cy="660834"/>
          </a:xfrm>
        </p:grpSpPr>
        <p:cxnSp>
          <p:nvCxnSpPr>
            <p:cNvPr id="94" name="Straight Connector 93">
              <a:extLst>
                <a:ext uri="{FF2B5EF4-FFF2-40B4-BE49-F238E27FC236}">
                  <a16:creationId xmlns:a16="http://schemas.microsoft.com/office/drawing/2014/main" id="{12A70B4E-1912-1847-A1D3-9A2AE7EFA790}"/>
                </a:ext>
              </a:extLst>
            </p:cNvPr>
            <p:cNvCxnSpPr/>
            <p:nvPr/>
          </p:nvCxnSpPr>
          <p:spPr>
            <a:xfrm>
              <a:off x="4354286" y="6338995"/>
              <a:ext cx="79102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FFB0F067-3929-DA40-B26F-9FF5588FE406}"/>
                </a:ext>
              </a:extLst>
            </p:cNvPr>
            <p:cNvGrpSpPr/>
            <p:nvPr/>
          </p:nvGrpSpPr>
          <p:grpSpPr>
            <a:xfrm>
              <a:off x="4542801" y="6353498"/>
              <a:ext cx="2598228" cy="646331"/>
              <a:chOff x="4542801" y="6353498"/>
              <a:chExt cx="2598228" cy="646331"/>
            </a:xfrm>
          </p:grpSpPr>
          <p:sp>
            <p:nvSpPr>
              <p:cNvPr id="95" name="TextBox 94">
                <a:extLst>
                  <a:ext uri="{FF2B5EF4-FFF2-40B4-BE49-F238E27FC236}">
                    <a16:creationId xmlns:a16="http://schemas.microsoft.com/office/drawing/2014/main" id="{4D2572AA-2199-4445-836F-B49F36B546CF}"/>
                  </a:ext>
                </a:extLst>
              </p:cNvPr>
              <p:cNvSpPr txBox="1"/>
              <p:nvPr/>
            </p:nvSpPr>
            <p:spPr>
              <a:xfrm>
                <a:off x="4542801" y="6389118"/>
                <a:ext cx="602513" cy="369332"/>
              </a:xfrm>
              <a:prstGeom prst="rect">
                <a:avLst/>
              </a:prstGeom>
              <a:noFill/>
            </p:spPr>
            <p:txBody>
              <a:bodyPr wrap="square" rtlCol="0">
                <a:spAutoFit/>
              </a:bodyPr>
              <a:lstStyle/>
              <a:p>
                <a:r>
                  <a:rPr lang="en-US" dirty="0"/>
                  <a:t>28</a:t>
                </a:r>
              </a:p>
            </p:txBody>
          </p:sp>
          <p:sp>
            <p:nvSpPr>
              <p:cNvPr id="96" name="TextBox 95">
                <a:extLst>
                  <a:ext uri="{FF2B5EF4-FFF2-40B4-BE49-F238E27FC236}">
                    <a16:creationId xmlns:a16="http://schemas.microsoft.com/office/drawing/2014/main" id="{75F04AEA-E43C-B540-91AB-194AC341DEBF}"/>
                  </a:ext>
                </a:extLst>
              </p:cNvPr>
              <p:cNvSpPr txBox="1"/>
              <p:nvPr/>
            </p:nvSpPr>
            <p:spPr>
              <a:xfrm>
                <a:off x="4892789" y="6370034"/>
                <a:ext cx="413997" cy="369332"/>
              </a:xfrm>
              <a:prstGeom prst="rect">
                <a:avLst/>
              </a:prstGeom>
              <a:noFill/>
            </p:spPr>
            <p:txBody>
              <a:bodyPr wrap="square" rtlCol="0">
                <a:spAutoFit/>
              </a:bodyPr>
              <a:lstStyle/>
              <a:p>
                <a:r>
                  <a:rPr lang="en-US" dirty="0">
                    <a:solidFill>
                      <a:srgbClr val="FF0000"/>
                    </a:solidFill>
                  </a:rPr>
                  <a:t>/2</a:t>
                </a:r>
              </a:p>
            </p:txBody>
          </p:sp>
          <p:sp>
            <p:nvSpPr>
              <p:cNvPr id="97" name="TextBox 96">
                <a:extLst>
                  <a:ext uri="{FF2B5EF4-FFF2-40B4-BE49-F238E27FC236}">
                    <a16:creationId xmlns:a16="http://schemas.microsoft.com/office/drawing/2014/main" id="{2B11584E-C401-4F4B-A303-AFC9E9BE113E}"/>
                  </a:ext>
                </a:extLst>
              </p:cNvPr>
              <p:cNvSpPr txBox="1"/>
              <p:nvPr/>
            </p:nvSpPr>
            <p:spPr>
              <a:xfrm>
                <a:off x="5242775" y="6353498"/>
                <a:ext cx="1898254" cy="646331"/>
              </a:xfrm>
              <a:prstGeom prst="rect">
                <a:avLst/>
              </a:prstGeom>
              <a:noFill/>
            </p:spPr>
            <p:txBody>
              <a:bodyPr wrap="square" rtlCol="0">
                <a:spAutoFit/>
              </a:bodyPr>
              <a:lstStyle/>
              <a:p>
                <a:r>
                  <a:rPr lang="en-US" dirty="0"/>
                  <a:t>= 14 = </a:t>
                </a:r>
                <a:r>
                  <a:rPr lang="en-US" u="sng" dirty="0"/>
                  <a:t>Edges (</a:t>
                </a:r>
                <a:r>
                  <a:rPr lang="en-US" i="1" u="sng" dirty="0"/>
                  <a:t>L</a:t>
                </a:r>
                <a:r>
                  <a:rPr lang="en-US" u="sng" dirty="0"/>
                  <a:t>)</a:t>
                </a:r>
              </a:p>
              <a:p>
                <a:endParaRPr lang="en-US" dirty="0"/>
              </a:p>
            </p:txBody>
          </p:sp>
        </p:grpSp>
      </p:grpSp>
      <p:grpSp>
        <p:nvGrpSpPr>
          <p:cNvPr id="103" name="Group 102">
            <a:extLst>
              <a:ext uri="{FF2B5EF4-FFF2-40B4-BE49-F238E27FC236}">
                <a16:creationId xmlns:a16="http://schemas.microsoft.com/office/drawing/2014/main" id="{FFFA7644-59F4-6D4C-8491-0CF74470EF6B}"/>
              </a:ext>
            </a:extLst>
          </p:cNvPr>
          <p:cNvGrpSpPr/>
          <p:nvPr/>
        </p:nvGrpSpPr>
        <p:grpSpPr>
          <a:xfrm>
            <a:off x="462643" y="6338995"/>
            <a:ext cx="2806700" cy="439014"/>
            <a:chOff x="462643" y="6338995"/>
            <a:chExt cx="2806700" cy="439014"/>
          </a:xfrm>
        </p:grpSpPr>
        <p:cxnSp>
          <p:nvCxnSpPr>
            <p:cNvPr id="101" name="Straight Connector 100">
              <a:extLst>
                <a:ext uri="{FF2B5EF4-FFF2-40B4-BE49-F238E27FC236}">
                  <a16:creationId xmlns:a16="http://schemas.microsoft.com/office/drawing/2014/main" id="{4CFE60C4-BBEA-2A4F-83E2-5BCDD09A153A}"/>
                </a:ext>
              </a:extLst>
            </p:cNvPr>
            <p:cNvCxnSpPr/>
            <p:nvPr/>
          </p:nvCxnSpPr>
          <p:spPr>
            <a:xfrm>
              <a:off x="462643" y="6338995"/>
              <a:ext cx="1003300" cy="0"/>
            </a:xfrm>
            <a:prstGeom prst="line">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1A4144F5-9220-0043-B63B-7C3F4615CBFB}"/>
                </a:ext>
              </a:extLst>
            </p:cNvPr>
            <p:cNvSpPr txBox="1"/>
            <p:nvPr/>
          </p:nvSpPr>
          <p:spPr>
            <a:xfrm>
              <a:off x="757294" y="6408677"/>
              <a:ext cx="2512049" cy="369332"/>
            </a:xfrm>
            <a:prstGeom prst="rect">
              <a:avLst/>
            </a:prstGeom>
            <a:noFill/>
          </p:spPr>
          <p:txBody>
            <a:bodyPr wrap="square" rtlCol="0">
              <a:spAutoFit/>
            </a:bodyPr>
            <a:lstStyle/>
            <a:p>
              <a:r>
                <a:rPr lang="en-US" dirty="0"/>
                <a:t>8 = </a:t>
              </a:r>
              <a:r>
                <a:rPr lang="en-US" u="sng" dirty="0"/>
                <a:t>Nodes (</a:t>
              </a:r>
              <a:r>
                <a:rPr lang="en-US" i="1" u="sng" dirty="0"/>
                <a:t>N</a:t>
              </a:r>
              <a:r>
                <a:rPr lang="en-US" u="sng" dirty="0"/>
                <a:t>)</a:t>
              </a:r>
            </a:p>
          </p:txBody>
        </p:sp>
      </p:grpSp>
      <p:sp>
        <p:nvSpPr>
          <p:cNvPr id="106" name="TextBox 105">
            <a:extLst>
              <a:ext uri="{FF2B5EF4-FFF2-40B4-BE49-F238E27FC236}">
                <a16:creationId xmlns:a16="http://schemas.microsoft.com/office/drawing/2014/main" id="{66A7048E-F203-A44A-A671-63F32F9F198E}"/>
              </a:ext>
            </a:extLst>
          </p:cNvPr>
          <p:cNvSpPr txBox="1"/>
          <p:nvPr/>
        </p:nvSpPr>
        <p:spPr>
          <a:xfrm>
            <a:off x="462643" y="3396208"/>
            <a:ext cx="2589241" cy="369332"/>
          </a:xfrm>
          <a:prstGeom prst="rect">
            <a:avLst/>
          </a:prstGeom>
          <a:noFill/>
        </p:spPr>
        <p:txBody>
          <a:bodyPr wrap="square" rtlCol="0">
            <a:spAutoFit/>
          </a:bodyPr>
          <a:lstStyle/>
          <a:p>
            <a:r>
              <a:rPr lang="en-US" dirty="0"/>
              <a:t>Adjacency matrix A</a:t>
            </a:r>
          </a:p>
        </p:txBody>
      </p:sp>
      <p:grpSp>
        <p:nvGrpSpPr>
          <p:cNvPr id="121" name="Group 120">
            <a:extLst>
              <a:ext uri="{FF2B5EF4-FFF2-40B4-BE49-F238E27FC236}">
                <a16:creationId xmlns:a16="http://schemas.microsoft.com/office/drawing/2014/main" id="{1AD28DC2-97C3-0544-BFDB-AC8A5A131D41}"/>
              </a:ext>
            </a:extLst>
          </p:cNvPr>
          <p:cNvGrpSpPr/>
          <p:nvPr/>
        </p:nvGrpSpPr>
        <p:grpSpPr>
          <a:xfrm>
            <a:off x="6589485" y="3806965"/>
            <a:ext cx="6034616" cy="2992856"/>
            <a:chOff x="6589485" y="3806965"/>
            <a:chExt cx="6034616" cy="2992856"/>
          </a:xfrm>
        </p:grpSpPr>
        <p:grpSp>
          <p:nvGrpSpPr>
            <p:cNvPr id="117" name="Group 116">
              <a:extLst>
                <a:ext uri="{FF2B5EF4-FFF2-40B4-BE49-F238E27FC236}">
                  <a16:creationId xmlns:a16="http://schemas.microsoft.com/office/drawing/2014/main" id="{D6E9DB94-8120-A547-9487-7DDB26F5C8EB}"/>
                </a:ext>
              </a:extLst>
            </p:cNvPr>
            <p:cNvGrpSpPr/>
            <p:nvPr/>
          </p:nvGrpSpPr>
          <p:grpSpPr>
            <a:xfrm>
              <a:off x="6589485" y="3806965"/>
              <a:ext cx="5277580" cy="2920643"/>
              <a:chOff x="6589485" y="3806965"/>
              <a:chExt cx="5277580" cy="2920643"/>
            </a:xfrm>
          </p:grpSpPr>
          <p:pic>
            <p:nvPicPr>
              <p:cNvPr id="105" name="Picture 104">
                <a:extLst>
                  <a:ext uri="{FF2B5EF4-FFF2-40B4-BE49-F238E27FC236}">
                    <a16:creationId xmlns:a16="http://schemas.microsoft.com/office/drawing/2014/main" id="{8863A39E-AF9F-1D49-B63B-06661112DF3C}"/>
                  </a:ext>
                </a:extLst>
              </p:cNvPr>
              <p:cNvPicPr>
                <a:picLocks noChangeAspect="1"/>
              </p:cNvPicPr>
              <p:nvPr/>
            </p:nvPicPr>
            <p:blipFill>
              <a:blip r:embed="rId5"/>
              <a:stretch>
                <a:fillRect/>
              </a:stretch>
            </p:blipFill>
            <p:spPr>
              <a:xfrm>
                <a:off x="6589485" y="4802153"/>
                <a:ext cx="4745755" cy="1037408"/>
              </a:xfrm>
              <a:prstGeom prst="rect">
                <a:avLst/>
              </a:prstGeom>
            </p:spPr>
          </p:pic>
          <p:cxnSp>
            <p:nvCxnSpPr>
              <p:cNvPr id="108" name="Straight Arrow Connector 107">
                <a:extLst>
                  <a:ext uri="{FF2B5EF4-FFF2-40B4-BE49-F238E27FC236}">
                    <a16:creationId xmlns:a16="http://schemas.microsoft.com/office/drawing/2014/main" id="{EE2ED666-C147-A847-A44D-1D09E7B99456}"/>
                  </a:ext>
                </a:extLst>
              </p:cNvPr>
              <p:cNvCxnSpPr>
                <a:cxnSpLocks/>
              </p:cNvCxnSpPr>
              <p:nvPr/>
            </p:nvCxnSpPr>
            <p:spPr>
              <a:xfrm flipV="1">
                <a:off x="8962362" y="5540687"/>
                <a:ext cx="0" cy="624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0745703C-8525-C440-BE10-9056137FCD0D}"/>
                  </a:ext>
                </a:extLst>
              </p:cNvPr>
              <p:cNvSpPr txBox="1"/>
              <p:nvPr/>
            </p:nvSpPr>
            <p:spPr>
              <a:xfrm>
                <a:off x="7124190" y="6081277"/>
                <a:ext cx="2885054" cy="646331"/>
              </a:xfrm>
              <a:prstGeom prst="rect">
                <a:avLst/>
              </a:prstGeom>
              <a:noFill/>
            </p:spPr>
            <p:txBody>
              <a:bodyPr wrap="square" rtlCol="0">
                <a:spAutoFit/>
              </a:bodyPr>
              <a:lstStyle/>
              <a:p>
                <a:r>
                  <a:rPr lang="en-US" dirty="0"/>
                  <a:t>The value in adjacency matrix A at row </a:t>
                </a:r>
                <a:r>
                  <a:rPr lang="en-US" i="1" dirty="0" err="1"/>
                  <a:t>i</a:t>
                </a:r>
                <a:r>
                  <a:rPr lang="en-US" dirty="0"/>
                  <a:t>, column </a:t>
                </a:r>
                <a:r>
                  <a:rPr lang="en-US" i="1" dirty="0"/>
                  <a:t>j</a:t>
                </a:r>
                <a:r>
                  <a:rPr lang="en-US" dirty="0"/>
                  <a:t>. </a:t>
                </a:r>
              </a:p>
            </p:txBody>
          </p:sp>
          <p:sp>
            <p:nvSpPr>
              <p:cNvPr id="115" name="Right Brace 114">
                <a:extLst>
                  <a:ext uri="{FF2B5EF4-FFF2-40B4-BE49-F238E27FC236}">
                    <a16:creationId xmlns:a16="http://schemas.microsoft.com/office/drawing/2014/main" id="{52DFAF86-A17B-204A-BDE8-31951289F6A9}"/>
                  </a:ext>
                </a:extLst>
              </p:cNvPr>
              <p:cNvSpPr/>
              <p:nvPr/>
            </p:nvSpPr>
            <p:spPr>
              <a:xfrm rot="16200000">
                <a:off x="9235331" y="3748846"/>
                <a:ext cx="362347" cy="16995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TextBox 115">
                <a:extLst>
                  <a:ext uri="{FF2B5EF4-FFF2-40B4-BE49-F238E27FC236}">
                    <a16:creationId xmlns:a16="http://schemas.microsoft.com/office/drawing/2014/main" id="{1D414E5F-AFD4-5D4D-AD52-322AF3CCAC8E}"/>
                  </a:ext>
                </a:extLst>
              </p:cNvPr>
              <p:cNvSpPr txBox="1"/>
              <p:nvPr/>
            </p:nvSpPr>
            <p:spPr>
              <a:xfrm>
                <a:off x="6965942" y="3806965"/>
                <a:ext cx="4901123" cy="646331"/>
              </a:xfrm>
              <a:prstGeom prst="rect">
                <a:avLst/>
              </a:prstGeom>
              <a:noFill/>
            </p:spPr>
            <p:txBody>
              <a:bodyPr wrap="square" rtlCol="0">
                <a:spAutoFit/>
              </a:bodyPr>
              <a:lstStyle/>
              <a:p>
                <a:r>
                  <a:rPr lang="en-US" dirty="0"/>
                  <a:t>Difference between the network’s real structure and the expected structure of a random network. </a:t>
                </a:r>
              </a:p>
            </p:txBody>
          </p:sp>
        </p:grpSp>
        <p:cxnSp>
          <p:nvCxnSpPr>
            <p:cNvPr id="118" name="Straight Arrow Connector 117">
              <a:extLst>
                <a:ext uri="{FF2B5EF4-FFF2-40B4-BE49-F238E27FC236}">
                  <a16:creationId xmlns:a16="http://schemas.microsoft.com/office/drawing/2014/main" id="{0459601C-393D-514F-9718-9E7DFD86EB56}"/>
                </a:ext>
              </a:extLst>
            </p:cNvPr>
            <p:cNvCxnSpPr>
              <a:cxnSpLocks/>
            </p:cNvCxnSpPr>
            <p:nvPr/>
          </p:nvCxnSpPr>
          <p:spPr>
            <a:xfrm flipV="1">
              <a:off x="10952123" y="5520567"/>
              <a:ext cx="0" cy="40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B4B236BF-801D-9047-9CAF-B9107EDB4AC2}"/>
                </a:ext>
              </a:extLst>
            </p:cNvPr>
            <p:cNvSpPr txBox="1"/>
            <p:nvPr/>
          </p:nvSpPr>
          <p:spPr>
            <a:xfrm>
              <a:off x="9739047" y="5876491"/>
              <a:ext cx="2885054" cy="923330"/>
            </a:xfrm>
            <a:prstGeom prst="rect">
              <a:avLst/>
            </a:prstGeom>
            <a:noFill/>
          </p:spPr>
          <p:txBody>
            <a:bodyPr wrap="square" rtlCol="0">
              <a:spAutoFit/>
            </a:bodyPr>
            <a:lstStyle/>
            <a:p>
              <a:r>
                <a:rPr lang="en-US" dirty="0"/>
                <a:t>1 if </a:t>
              </a:r>
              <a:r>
                <a:rPr lang="en-US" i="1" dirty="0" err="1"/>
                <a:t>i</a:t>
              </a:r>
              <a:r>
                <a:rPr lang="en-US" dirty="0"/>
                <a:t> and </a:t>
              </a:r>
              <a:r>
                <a:rPr lang="en-US" i="1" dirty="0"/>
                <a:t>j</a:t>
              </a:r>
              <a:r>
                <a:rPr lang="en-US" dirty="0"/>
                <a:t> are in same cluster, 0 if not. </a:t>
              </a:r>
            </a:p>
            <a:p>
              <a:r>
                <a:rPr lang="en-US" dirty="0"/>
                <a:t>(Kronecker-delta </a:t>
              </a:r>
              <a:r>
                <a:rPr lang="en-US" dirty="0" err="1"/>
                <a:t>fxn</a:t>
              </a:r>
              <a:r>
                <a:rPr lang="en-US" dirty="0"/>
                <a:t>)</a:t>
              </a:r>
            </a:p>
          </p:txBody>
        </p:sp>
      </p:grpSp>
    </p:spTree>
    <p:extLst>
      <p:ext uri="{BB962C8B-B14F-4D97-AF65-F5344CB8AC3E}">
        <p14:creationId xmlns:p14="http://schemas.microsoft.com/office/powerpoint/2010/main" val="206256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2266DA-F60D-6F44-95A9-AE62301DCC0D}"/>
              </a:ext>
            </a:extLst>
          </p:cNvPr>
          <p:cNvSpPr txBox="1"/>
          <p:nvPr/>
        </p:nvSpPr>
        <p:spPr>
          <a:xfrm>
            <a:off x="1277256" y="203200"/>
            <a:ext cx="7649029" cy="954107"/>
          </a:xfrm>
          <a:prstGeom prst="rect">
            <a:avLst/>
          </a:prstGeom>
          <a:noFill/>
        </p:spPr>
        <p:txBody>
          <a:bodyPr wrap="square" rtlCol="0">
            <a:spAutoFit/>
          </a:bodyPr>
          <a:lstStyle/>
          <a:p>
            <a:r>
              <a:rPr lang="en-US" sz="2800" dirty="0"/>
              <a:t>Modularity is bounded between 0 and 1, with higher values indicating higher modularity.  </a:t>
            </a:r>
          </a:p>
        </p:txBody>
      </p:sp>
      <p:pic>
        <p:nvPicPr>
          <p:cNvPr id="4" name="Picture 3">
            <a:extLst>
              <a:ext uri="{FF2B5EF4-FFF2-40B4-BE49-F238E27FC236}">
                <a16:creationId xmlns:a16="http://schemas.microsoft.com/office/drawing/2014/main" id="{AD719982-32A2-1846-8BC1-7E523A6B7A03}"/>
              </a:ext>
            </a:extLst>
          </p:cNvPr>
          <p:cNvPicPr>
            <a:picLocks noChangeAspect="1"/>
          </p:cNvPicPr>
          <p:nvPr/>
        </p:nvPicPr>
        <p:blipFill>
          <a:blip r:embed="rId2"/>
          <a:stretch>
            <a:fillRect/>
          </a:stretch>
        </p:blipFill>
        <p:spPr>
          <a:xfrm>
            <a:off x="1416050" y="1261900"/>
            <a:ext cx="8743950" cy="4662649"/>
          </a:xfrm>
          <a:prstGeom prst="rect">
            <a:avLst/>
          </a:prstGeom>
        </p:spPr>
      </p:pic>
    </p:spTree>
    <p:extLst>
      <p:ext uri="{BB962C8B-B14F-4D97-AF65-F5344CB8AC3E}">
        <p14:creationId xmlns:p14="http://schemas.microsoft.com/office/powerpoint/2010/main" val="3087787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C9A652-ED53-794D-9031-BB228B11F9AD}"/>
              </a:ext>
            </a:extLst>
          </p:cNvPr>
          <p:cNvSpPr txBox="1"/>
          <p:nvPr/>
        </p:nvSpPr>
        <p:spPr>
          <a:xfrm>
            <a:off x="522514" y="319314"/>
            <a:ext cx="8984343" cy="954107"/>
          </a:xfrm>
          <a:prstGeom prst="rect">
            <a:avLst/>
          </a:prstGeom>
          <a:noFill/>
        </p:spPr>
        <p:txBody>
          <a:bodyPr wrap="square" rtlCol="0">
            <a:spAutoFit/>
          </a:bodyPr>
          <a:lstStyle/>
          <a:p>
            <a:r>
              <a:rPr lang="en-US" sz="2800" dirty="0" err="1"/>
              <a:t>Igraph</a:t>
            </a:r>
            <a:r>
              <a:rPr lang="en-US" sz="2800" dirty="0"/>
              <a:t> has many module detection algorithms that optimize the modularity score. Here are two: </a:t>
            </a:r>
          </a:p>
        </p:txBody>
      </p:sp>
      <p:sp>
        <p:nvSpPr>
          <p:cNvPr id="3" name="Rectangle 2">
            <a:extLst>
              <a:ext uri="{FF2B5EF4-FFF2-40B4-BE49-F238E27FC236}">
                <a16:creationId xmlns:a16="http://schemas.microsoft.com/office/drawing/2014/main" id="{A08A9C4A-22B5-AF4C-BAEB-C559D9315307}"/>
              </a:ext>
            </a:extLst>
          </p:cNvPr>
          <p:cNvSpPr/>
          <p:nvPr/>
        </p:nvSpPr>
        <p:spPr>
          <a:xfrm>
            <a:off x="188686" y="1821934"/>
            <a:ext cx="11933331" cy="3970318"/>
          </a:xfrm>
          <a:prstGeom prst="rect">
            <a:avLst/>
          </a:prstGeom>
        </p:spPr>
        <p:txBody>
          <a:bodyPr wrap="none">
            <a:spAutoFit/>
          </a:bodyPr>
          <a:lstStyle/>
          <a:p>
            <a:r>
              <a:rPr lang="en-US" dirty="0" err="1">
                <a:latin typeface="Courier" pitchFamily="2" charset="0"/>
              </a:rPr>
              <a:t>cluster_fast_greedy</a:t>
            </a:r>
            <a:r>
              <a:rPr lang="en-US" dirty="0">
                <a:latin typeface="Courier" pitchFamily="2" charset="0"/>
              </a:rPr>
              <a:t>()</a:t>
            </a:r>
          </a:p>
          <a:p>
            <a:r>
              <a:rPr lang="en-US" dirty="0"/>
              <a:t>This function tries to find dense communities in graphs via directly optimizing a modularity score. </a:t>
            </a:r>
          </a:p>
          <a:p>
            <a:r>
              <a:rPr lang="en-US" dirty="0"/>
              <a:t> </a:t>
            </a:r>
            <a:r>
              <a:rPr lang="en-US" dirty="0">
                <a:hlinkClick r:id="rId2"/>
              </a:rPr>
              <a:t>https://igraph.org/r/doc/cluster_fast_greedy.html</a:t>
            </a:r>
            <a:endParaRPr lang="en-US" dirty="0"/>
          </a:p>
          <a:p>
            <a:endParaRPr lang="en-US" dirty="0">
              <a:latin typeface="Courier" pitchFamily="2" charset="0"/>
            </a:endParaRPr>
          </a:p>
          <a:p>
            <a:endParaRPr lang="en-US" dirty="0">
              <a:latin typeface="Courier" pitchFamily="2" charset="0"/>
            </a:endParaRPr>
          </a:p>
          <a:p>
            <a:r>
              <a:rPr lang="en-US" dirty="0" err="1">
                <a:latin typeface="Courier" pitchFamily="2" charset="0"/>
              </a:rPr>
              <a:t>cluster_louvain</a:t>
            </a:r>
            <a:r>
              <a:rPr lang="en-US" dirty="0">
                <a:latin typeface="Courier" pitchFamily="2" charset="0"/>
              </a:rPr>
              <a:t>()</a:t>
            </a:r>
          </a:p>
          <a:p>
            <a:r>
              <a:rPr lang="en-US" dirty="0"/>
              <a:t>This function implements a </a:t>
            </a:r>
            <a:r>
              <a:rPr lang="en-US" b="1" dirty="0"/>
              <a:t>multi-level modularity optimization </a:t>
            </a:r>
            <a:r>
              <a:rPr lang="en-US" dirty="0"/>
              <a:t>algorithm for finding community structure.</a:t>
            </a:r>
          </a:p>
          <a:p>
            <a:r>
              <a:rPr lang="en-US" dirty="0"/>
              <a:t>It is based on the modularity measure and a </a:t>
            </a:r>
            <a:r>
              <a:rPr lang="en-US" dirty="0" err="1"/>
              <a:t>hierarchial</a:t>
            </a:r>
            <a:r>
              <a:rPr lang="en-US" dirty="0"/>
              <a:t> approach. Initially, each vertex is assigned to a community on its own.</a:t>
            </a:r>
          </a:p>
          <a:p>
            <a:r>
              <a:rPr lang="en-US" dirty="0"/>
              <a:t> </a:t>
            </a:r>
          </a:p>
          <a:p>
            <a:r>
              <a:rPr lang="en-US" dirty="0"/>
              <a:t>In every step, vertices are re-assigned to communities in a local, greedy way: </a:t>
            </a:r>
          </a:p>
          <a:p>
            <a:r>
              <a:rPr lang="en-US" dirty="0"/>
              <a:t>each vertex is moved to the community with which it achieves the highest contribution to modularity. </a:t>
            </a:r>
          </a:p>
          <a:p>
            <a:r>
              <a:rPr lang="en-US" dirty="0"/>
              <a:t>When no vertices can be reassigned, each community is considered a vertex on its own, and the process starts again</a:t>
            </a:r>
          </a:p>
          <a:p>
            <a:r>
              <a:rPr lang="en-US" dirty="0"/>
              <a:t>with the merged communities. The process stops when there is only a single vertex left or when the modularity cannot be </a:t>
            </a:r>
          </a:p>
          <a:p>
            <a:r>
              <a:rPr lang="en-US" dirty="0"/>
              <a:t>increased any more in a step. -- </a:t>
            </a:r>
            <a:r>
              <a:rPr lang="en-US" dirty="0">
                <a:hlinkClick r:id="rId3"/>
              </a:rPr>
              <a:t>https://igraph.org/r/doc/cluster_louvain.html</a:t>
            </a:r>
            <a:endParaRPr lang="en-US" dirty="0">
              <a:latin typeface="Courier" pitchFamily="2" charset="0"/>
            </a:endParaRPr>
          </a:p>
        </p:txBody>
      </p:sp>
      <p:sp>
        <p:nvSpPr>
          <p:cNvPr id="4" name="Rectangle 3">
            <a:extLst>
              <a:ext uri="{FF2B5EF4-FFF2-40B4-BE49-F238E27FC236}">
                <a16:creationId xmlns:a16="http://schemas.microsoft.com/office/drawing/2014/main" id="{3CBB7D35-A66B-834E-9C76-92B8C89F9568}"/>
              </a:ext>
            </a:extLst>
          </p:cNvPr>
          <p:cNvSpPr/>
          <p:nvPr/>
        </p:nvSpPr>
        <p:spPr>
          <a:xfrm>
            <a:off x="188686" y="5892578"/>
            <a:ext cx="6096000" cy="646331"/>
          </a:xfrm>
          <a:prstGeom prst="rect">
            <a:avLst/>
          </a:prstGeom>
        </p:spPr>
        <p:txBody>
          <a:bodyPr>
            <a:spAutoFit/>
          </a:bodyPr>
          <a:lstStyle/>
          <a:p>
            <a:r>
              <a:rPr lang="en-US" dirty="0">
                <a:hlinkClick r:id="rId4"/>
              </a:rPr>
              <a:t>https://towardsdatascience.com/louvain-algorithm-93fde589f58c</a:t>
            </a:r>
            <a:endParaRPr lang="en-US" dirty="0"/>
          </a:p>
        </p:txBody>
      </p:sp>
    </p:spTree>
    <p:extLst>
      <p:ext uri="{BB962C8B-B14F-4D97-AF65-F5344CB8AC3E}">
        <p14:creationId xmlns:p14="http://schemas.microsoft.com/office/powerpoint/2010/main" val="3699292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88CAB-32B0-EE47-938B-2E8C1A4448B1}"/>
              </a:ext>
            </a:extLst>
          </p:cNvPr>
          <p:cNvSpPr txBox="1"/>
          <p:nvPr/>
        </p:nvSpPr>
        <p:spPr>
          <a:xfrm>
            <a:off x="522514" y="449943"/>
            <a:ext cx="11524343" cy="5078313"/>
          </a:xfrm>
          <a:prstGeom prst="rect">
            <a:avLst/>
          </a:prstGeom>
          <a:noFill/>
        </p:spPr>
        <p:txBody>
          <a:bodyPr wrap="square" rtlCol="0">
            <a:spAutoFit/>
          </a:bodyPr>
          <a:lstStyle/>
          <a:p>
            <a:r>
              <a:rPr lang="en-US" dirty="0"/>
              <a:t>Also have: </a:t>
            </a:r>
          </a:p>
          <a:p>
            <a:pPr marL="285750" indent="-285750">
              <a:buFont typeface="Arial" panose="020B0604020202020204" pitchFamily="34" charset="0"/>
              <a:buChar char="•"/>
            </a:pPr>
            <a:r>
              <a:rPr lang="en-US" i="1" dirty="0"/>
              <a:t>Random walks </a:t>
            </a:r>
            <a:r>
              <a:rPr lang="en-US" dirty="0"/>
              <a:t>-- A random walk means that we start at one node, choose a neighbor to navigate to at random or based on a provided probability distribution, and then do the same from that node, keeping the resulting path in a list. If a random walk returns a small set of nodes repeatedly, then it indicates that those set of nodes may have a community structure. </a:t>
            </a:r>
            <a:r>
              <a:rPr lang="en-US" dirty="0">
                <a:hlinkClick r:id="rId2"/>
              </a:rPr>
              <a:t>https://igraph.org/r/doc/random_walk.html</a:t>
            </a:r>
            <a:endParaRPr lang="en-US" dirty="0"/>
          </a:p>
          <a:p>
            <a:pPr marL="285750" indent="-285750">
              <a:buFont typeface="Arial" panose="020B0604020202020204" pitchFamily="34" charset="0"/>
              <a:buChar char="•"/>
            </a:pPr>
            <a:r>
              <a:rPr lang="en-US" i="1" dirty="0"/>
              <a:t>Label propagation </a:t>
            </a:r>
            <a:r>
              <a:rPr lang="en-US" dirty="0"/>
              <a:t>– Fast detection algorithm in which nodes can be assigned preliminary labels to narrow down the range of solutions generated. This means that it can be used as semi-supervised way of finding communities where we hand-pick some initial communities. </a:t>
            </a:r>
            <a:r>
              <a:rPr lang="en-US" dirty="0">
                <a:hlinkClick r:id="rId3"/>
              </a:rPr>
              <a:t>https://igraph.org/r/doc/cluster_label_prop.html</a:t>
            </a:r>
            <a:endParaRPr lang="en-US" dirty="0"/>
          </a:p>
          <a:p>
            <a:pPr marL="285750" indent="-285750">
              <a:buFont typeface="Arial" panose="020B0604020202020204" pitchFamily="34" charset="0"/>
              <a:buChar char="•"/>
            </a:pPr>
            <a:r>
              <a:rPr lang="en-US" i="1" dirty="0"/>
              <a:t>Leading eigenvector </a:t>
            </a:r>
            <a:r>
              <a:rPr lang="en-US" dirty="0"/>
              <a:t>– A top-down hierarchical approach that optimizes the modularity function again. In each step, the graph is split into two parts in a way that the separation itself yields a significant increase in the modularity. The split is determined by evaluating the leading eigenvector of the so-called modularity matrix, and there is also a stopping condition which prevents tightly connected groups to be split further. Due to the eigenvector calculations involved, it might not work on degenerate graphs where the ARPACK eigenvector solver is unstable. On non-degenerate graphs, it is likely to yield a higher modularity score than the fast greedy method, although it is a bit slower.</a:t>
            </a:r>
          </a:p>
          <a:p>
            <a:pPr marL="285750" indent="-285750">
              <a:buFont typeface="Arial" panose="020B0604020202020204" pitchFamily="34" charset="0"/>
              <a:buChar char="•"/>
            </a:pPr>
            <a:r>
              <a:rPr lang="en-US" i="1" dirty="0"/>
              <a:t>Edge betweenness </a:t>
            </a:r>
            <a:r>
              <a:rPr lang="en-US" dirty="0"/>
              <a:t>–</a:t>
            </a:r>
            <a:r>
              <a:rPr lang="en-US" i="1" dirty="0"/>
              <a:t> </a:t>
            </a:r>
            <a:r>
              <a:rPr lang="en-US" dirty="0"/>
              <a:t>Calculates the edge betweenness of the graph, removing the edge with the highest edge betweenness score, then recalculating edge betweenness of the edges and again removing the one with the highest score, etc. </a:t>
            </a:r>
            <a:r>
              <a:rPr lang="en-US" dirty="0">
                <a:hlinkClick r:id="rId4"/>
              </a:rPr>
              <a:t>https://igraph.org/r/doc/cluster_edge_betweenness.html</a:t>
            </a:r>
            <a:endParaRPr lang="en-US" dirty="0"/>
          </a:p>
          <a:p>
            <a:pPr marL="285750" indent="-285750">
              <a:buFont typeface="Arial" panose="020B0604020202020204" pitchFamily="34" charset="0"/>
              <a:buChar char="•"/>
            </a:pPr>
            <a:r>
              <a:rPr lang="en-US" i="1" dirty="0"/>
              <a:t>Spinglass – </a:t>
            </a:r>
            <a:r>
              <a:rPr lang="en-US" dirty="0"/>
              <a:t>Uses a spin-glass model and simulated annealing.</a:t>
            </a:r>
            <a:r>
              <a:rPr lang="en-US" i="1" dirty="0"/>
              <a:t> </a:t>
            </a:r>
            <a:r>
              <a:rPr lang="en-US" dirty="0">
                <a:hlinkClick r:id="rId5"/>
              </a:rPr>
              <a:t>https://igraph.org/r/doc/cluster_spinglass.html</a:t>
            </a:r>
            <a:r>
              <a:rPr lang="en-US" i="1" dirty="0"/>
              <a:t> </a:t>
            </a:r>
          </a:p>
        </p:txBody>
      </p:sp>
      <p:sp>
        <p:nvSpPr>
          <p:cNvPr id="3" name="TextBox 2">
            <a:extLst>
              <a:ext uri="{FF2B5EF4-FFF2-40B4-BE49-F238E27FC236}">
                <a16:creationId xmlns:a16="http://schemas.microsoft.com/office/drawing/2014/main" id="{700026C0-7351-E54A-B6C4-91F283ADCAA8}"/>
              </a:ext>
            </a:extLst>
          </p:cNvPr>
          <p:cNvSpPr txBox="1"/>
          <p:nvPr/>
        </p:nvSpPr>
        <p:spPr>
          <a:xfrm>
            <a:off x="290286" y="5934670"/>
            <a:ext cx="5515428" cy="923330"/>
          </a:xfrm>
          <a:prstGeom prst="rect">
            <a:avLst/>
          </a:prstGeom>
          <a:noFill/>
        </p:spPr>
        <p:txBody>
          <a:bodyPr wrap="square" rtlCol="0">
            <a:spAutoFit/>
          </a:bodyPr>
          <a:lstStyle/>
          <a:p>
            <a:r>
              <a:rPr lang="en-US" dirty="0"/>
              <a:t>This resource is helpful for definitions </a:t>
            </a:r>
            <a:r>
              <a:rPr lang="en-US" dirty="0">
                <a:hlinkClick r:id="rId6"/>
              </a:rPr>
              <a:t>https://neo4j.com/docs/graph-algorithms/current/introduction/</a:t>
            </a:r>
            <a:endParaRPr lang="en-US" dirty="0"/>
          </a:p>
        </p:txBody>
      </p:sp>
    </p:spTree>
    <p:extLst>
      <p:ext uri="{BB962C8B-B14F-4D97-AF65-F5344CB8AC3E}">
        <p14:creationId xmlns:p14="http://schemas.microsoft.com/office/powerpoint/2010/main" val="144692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1DB3BD-DDF6-F645-A183-C994401FBCFF}"/>
              </a:ext>
            </a:extLst>
          </p:cNvPr>
          <p:cNvPicPr>
            <a:picLocks noChangeAspect="1"/>
          </p:cNvPicPr>
          <p:nvPr/>
        </p:nvPicPr>
        <p:blipFill>
          <a:blip r:embed="rId2"/>
          <a:stretch>
            <a:fillRect/>
          </a:stretch>
        </p:blipFill>
        <p:spPr>
          <a:xfrm>
            <a:off x="237333" y="636979"/>
            <a:ext cx="6099381" cy="5511733"/>
          </a:xfrm>
          <a:prstGeom prst="rect">
            <a:avLst/>
          </a:prstGeom>
        </p:spPr>
      </p:pic>
      <p:sp>
        <p:nvSpPr>
          <p:cNvPr id="5" name="TextBox 4">
            <a:extLst>
              <a:ext uri="{FF2B5EF4-FFF2-40B4-BE49-F238E27FC236}">
                <a16:creationId xmlns:a16="http://schemas.microsoft.com/office/drawing/2014/main" id="{D7FA5E93-F598-4E4F-ADC7-C10DDB2B6930}"/>
              </a:ext>
            </a:extLst>
          </p:cNvPr>
          <p:cNvSpPr txBox="1"/>
          <p:nvPr/>
        </p:nvSpPr>
        <p:spPr>
          <a:xfrm>
            <a:off x="6464135" y="1522350"/>
            <a:ext cx="6032665" cy="3539430"/>
          </a:xfrm>
          <a:prstGeom prst="rect">
            <a:avLst/>
          </a:prstGeom>
          <a:noFill/>
        </p:spPr>
        <p:txBody>
          <a:bodyPr wrap="square" rtlCol="0">
            <a:spAutoFit/>
          </a:bodyPr>
          <a:lstStyle/>
          <a:p>
            <a:r>
              <a:rPr lang="en-US" sz="3200" u="sng" dirty="0"/>
              <a:t>Two main questions</a:t>
            </a:r>
            <a:r>
              <a:rPr lang="en-US" sz="3200" dirty="0"/>
              <a:t>:</a:t>
            </a:r>
          </a:p>
          <a:p>
            <a:endParaRPr lang="en-US" sz="3200" dirty="0"/>
          </a:p>
          <a:p>
            <a:r>
              <a:rPr lang="en-US" sz="3200" dirty="0"/>
              <a:t>1. How do we find good communities?</a:t>
            </a:r>
          </a:p>
          <a:p>
            <a:pPr marL="742950" lvl="1" indent="-285750">
              <a:buFont typeface="Arial" panose="020B0604020202020204" pitchFamily="34" charset="0"/>
              <a:buChar char="•"/>
            </a:pPr>
            <a:endParaRPr lang="en-US" sz="3200" dirty="0"/>
          </a:p>
          <a:p>
            <a:r>
              <a:rPr lang="en-US" sz="3200" dirty="0"/>
              <a:t>2. </a:t>
            </a:r>
            <a:r>
              <a:rPr lang="en-US" sz="3200" b="1" dirty="0"/>
              <a:t>What will these communities correspond to?</a:t>
            </a:r>
          </a:p>
        </p:txBody>
      </p:sp>
    </p:spTree>
    <p:extLst>
      <p:ext uri="{BB962C8B-B14F-4D97-AF65-F5344CB8AC3E}">
        <p14:creationId xmlns:p14="http://schemas.microsoft.com/office/powerpoint/2010/main" val="4195324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8C3881-C549-CA44-8E92-7FD09FA96F2C}"/>
              </a:ext>
            </a:extLst>
          </p:cNvPr>
          <p:cNvSpPr/>
          <p:nvPr/>
        </p:nvSpPr>
        <p:spPr>
          <a:xfrm>
            <a:off x="268933" y="215384"/>
            <a:ext cx="7926401" cy="584775"/>
          </a:xfrm>
          <a:prstGeom prst="rect">
            <a:avLst/>
          </a:prstGeom>
          <a:ln>
            <a:solidFill>
              <a:schemeClr val="tx1"/>
            </a:solidFill>
          </a:ln>
        </p:spPr>
        <p:txBody>
          <a:bodyPr wrap="none">
            <a:spAutoFit/>
          </a:bodyPr>
          <a:lstStyle/>
          <a:p>
            <a:r>
              <a:rPr lang="en-US" sz="3200" dirty="0"/>
              <a:t>2. What do these communities correspond to?</a:t>
            </a:r>
          </a:p>
        </p:txBody>
      </p:sp>
      <p:pic>
        <p:nvPicPr>
          <p:cNvPr id="3" name="Picture 2">
            <a:extLst>
              <a:ext uri="{FF2B5EF4-FFF2-40B4-BE49-F238E27FC236}">
                <a16:creationId xmlns:a16="http://schemas.microsoft.com/office/drawing/2014/main" id="{DFDC00C6-8C78-294E-9A14-FDBC236B161A}"/>
              </a:ext>
            </a:extLst>
          </p:cNvPr>
          <p:cNvPicPr>
            <a:picLocks noChangeAspect="1"/>
          </p:cNvPicPr>
          <p:nvPr/>
        </p:nvPicPr>
        <p:blipFill>
          <a:blip r:embed="rId2"/>
          <a:stretch>
            <a:fillRect/>
          </a:stretch>
        </p:blipFill>
        <p:spPr>
          <a:xfrm>
            <a:off x="746104" y="1550699"/>
            <a:ext cx="3655233" cy="3466361"/>
          </a:xfrm>
          <a:prstGeom prst="rect">
            <a:avLst/>
          </a:prstGeom>
        </p:spPr>
      </p:pic>
      <p:sp>
        <p:nvSpPr>
          <p:cNvPr id="4" name="Oval 3">
            <a:extLst>
              <a:ext uri="{FF2B5EF4-FFF2-40B4-BE49-F238E27FC236}">
                <a16:creationId xmlns:a16="http://schemas.microsoft.com/office/drawing/2014/main" id="{CDC19882-5766-3648-B73D-55AF3CCF3E85}"/>
              </a:ext>
            </a:extLst>
          </p:cNvPr>
          <p:cNvSpPr/>
          <p:nvPr/>
        </p:nvSpPr>
        <p:spPr>
          <a:xfrm>
            <a:off x="6110514" y="1698171"/>
            <a:ext cx="827315" cy="812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BD9BCFD-4F72-0641-83B7-B6A937AC5BF2}"/>
              </a:ext>
            </a:extLst>
          </p:cNvPr>
          <p:cNvSpPr txBox="1"/>
          <p:nvPr/>
        </p:nvSpPr>
        <p:spPr>
          <a:xfrm>
            <a:off x="7112365" y="1919905"/>
            <a:ext cx="3744320" cy="369332"/>
          </a:xfrm>
          <a:prstGeom prst="rect">
            <a:avLst/>
          </a:prstGeom>
          <a:noFill/>
        </p:spPr>
        <p:txBody>
          <a:bodyPr wrap="square" rtlCol="0">
            <a:spAutoFit/>
          </a:bodyPr>
          <a:lstStyle/>
          <a:p>
            <a:r>
              <a:rPr lang="en-US" dirty="0"/>
              <a:t>Information/reference websites</a:t>
            </a:r>
          </a:p>
        </p:txBody>
      </p:sp>
      <p:sp>
        <p:nvSpPr>
          <p:cNvPr id="6" name="Oval 5">
            <a:extLst>
              <a:ext uri="{FF2B5EF4-FFF2-40B4-BE49-F238E27FC236}">
                <a16:creationId xmlns:a16="http://schemas.microsoft.com/office/drawing/2014/main" id="{34CC8EB1-F7A7-784F-B7BE-60FBF6C70722}"/>
              </a:ext>
            </a:extLst>
          </p:cNvPr>
          <p:cNvSpPr/>
          <p:nvPr/>
        </p:nvSpPr>
        <p:spPr>
          <a:xfrm>
            <a:off x="6110514" y="2817917"/>
            <a:ext cx="827315" cy="812800"/>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EA4EA11-8B0C-214C-96D3-82E03CFFA663}"/>
              </a:ext>
            </a:extLst>
          </p:cNvPr>
          <p:cNvSpPr txBox="1"/>
          <p:nvPr/>
        </p:nvSpPr>
        <p:spPr>
          <a:xfrm>
            <a:off x="7112365" y="3068679"/>
            <a:ext cx="3744320" cy="369332"/>
          </a:xfrm>
          <a:prstGeom prst="rect">
            <a:avLst/>
          </a:prstGeom>
          <a:noFill/>
        </p:spPr>
        <p:txBody>
          <a:bodyPr wrap="square" rtlCol="0">
            <a:spAutoFit/>
          </a:bodyPr>
          <a:lstStyle/>
          <a:p>
            <a:r>
              <a:rPr lang="en-US" dirty="0"/>
              <a:t>Online publishing</a:t>
            </a:r>
          </a:p>
        </p:txBody>
      </p:sp>
      <p:sp>
        <p:nvSpPr>
          <p:cNvPr id="8" name="Oval 7">
            <a:extLst>
              <a:ext uri="{FF2B5EF4-FFF2-40B4-BE49-F238E27FC236}">
                <a16:creationId xmlns:a16="http://schemas.microsoft.com/office/drawing/2014/main" id="{6D2C4481-DA96-9C47-8211-191545B81E74}"/>
              </a:ext>
            </a:extLst>
          </p:cNvPr>
          <p:cNvSpPr/>
          <p:nvPr/>
        </p:nvSpPr>
        <p:spPr>
          <a:xfrm>
            <a:off x="6110514" y="3935789"/>
            <a:ext cx="827315" cy="8128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6D72894-52F8-F04D-BA8F-5F8BB62FC3C1}"/>
              </a:ext>
            </a:extLst>
          </p:cNvPr>
          <p:cNvSpPr txBox="1"/>
          <p:nvPr/>
        </p:nvSpPr>
        <p:spPr>
          <a:xfrm>
            <a:off x="7097851" y="4113981"/>
            <a:ext cx="3744320" cy="646331"/>
          </a:xfrm>
          <a:prstGeom prst="rect">
            <a:avLst/>
          </a:prstGeom>
          <a:noFill/>
        </p:spPr>
        <p:txBody>
          <a:bodyPr wrap="square" rtlCol="0">
            <a:spAutoFit/>
          </a:bodyPr>
          <a:lstStyle/>
          <a:p>
            <a:r>
              <a:rPr lang="en-US" dirty="0" err="1"/>
              <a:t>Youtube</a:t>
            </a:r>
            <a:r>
              <a:rPr lang="en-US" dirty="0"/>
              <a:t>, which was founded by former </a:t>
            </a:r>
            <a:r>
              <a:rPr lang="en-US" dirty="0" err="1"/>
              <a:t>Paypal</a:t>
            </a:r>
            <a:r>
              <a:rPr lang="en-US" dirty="0"/>
              <a:t> employees</a:t>
            </a:r>
          </a:p>
        </p:txBody>
      </p:sp>
    </p:spTree>
    <p:extLst>
      <p:ext uri="{BB962C8B-B14F-4D97-AF65-F5344CB8AC3E}">
        <p14:creationId xmlns:p14="http://schemas.microsoft.com/office/powerpoint/2010/main" val="16232522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3028</TotalTime>
  <Words>951</Words>
  <Application>Microsoft Macintosh PowerPoint</Application>
  <PresentationFormat>Widescreen</PresentationFormat>
  <Paragraphs>138</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Courier</vt:lpstr>
      <vt:lpstr>inherit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Joy Buongiorno</dc:creator>
  <cp:lastModifiedBy>Joy Buongiorno</cp:lastModifiedBy>
  <cp:revision>26</cp:revision>
  <dcterms:created xsi:type="dcterms:W3CDTF">2020-05-05T16:44:31Z</dcterms:created>
  <dcterms:modified xsi:type="dcterms:W3CDTF">2020-05-07T19:12:51Z</dcterms:modified>
</cp:coreProperties>
</file>